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71" r:id="rId15"/>
    <p:sldId id="269" r:id="rId16"/>
    <p:sldId id="274" r:id="rId17"/>
    <p:sldId id="276" r:id="rId18"/>
    <p:sldId id="278" r:id="rId19"/>
    <p:sldId id="280" r:id="rId20"/>
    <p:sldId id="281" r:id="rId21"/>
    <p:sldId id="282" r:id="rId22"/>
    <p:sldId id="284" r:id="rId23"/>
    <p:sldId id="285" r:id="rId24"/>
    <p:sldId id="286" r:id="rId25"/>
    <p:sldId id="287" r:id="rId26"/>
    <p:sldId id="288" r:id="rId27"/>
    <p:sldId id="289" r:id="rId28"/>
    <p:sldId id="293" r:id="rId29"/>
    <p:sldId id="294" r:id="rId30"/>
    <p:sldId id="29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4660"/>
  </p:normalViewPr>
  <p:slideViewPr>
    <p:cSldViewPr snapToGrid="0">
      <p:cViewPr>
        <p:scale>
          <a:sx n="66" d="100"/>
          <a:sy n="66" d="100"/>
        </p:scale>
        <p:origin x="5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FFB0F-8EBC-4303-AE5C-5EE6504E0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250959-A78E-44CD-A07B-64CFB31D9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6B0E0-6AC0-4B04-B9C6-13A1290BC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0E59-0440-4677-A140-25AB35B6030A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89334-9BC1-4490-BCE0-BCF86F2E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7641F-BCF7-4ACE-BFAC-B4A8D4C7D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D6C45-0860-4906-8939-2D93D788E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26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5C8AC-34FB-4036-AC17-AB0D2E830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17B134-D84C-4F61-8818-F91CF0D30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8FC51-FA79-4EFA-9BC0-F68893BC2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0E59-0440-4677-A140-25AB35B6030A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EC91C-7514-41C0-BD8E-30A68557F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8C2F6-F308-4867-9335-C4E49C5F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D6C45-0860-4906-8939-2D93D788E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4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E418F7-3CC3-4DD0-8D07-5CACB10C6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6874D-DAC4-4721-A4B7-42C37C0AE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83FA2-288F-4B80-9728-09C5BD2F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0E59-0440-4677-A140-25AB35B6030A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24BF9-E7CE-42CE-BB04-E73AFEE68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9A133-95BC-4148-9B47-CA4AA342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D6C45-0860-4906-8939-2D93D788E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17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F9131-EB48-41DB-BAA3-6EFBA3F4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E2C52-6C9F-4F45-ABEC-857B756B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BB4C-C9B4-4696-BB54-B124D688F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0E59-0440-4677-A140-25AB35B6030A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EBC5C-7AD8-412E-94C5-14834DB9C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EC200-F49A-477B-BED4-16E48C93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D6C45-0860-4906-8939-2D93D788E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2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9DCA-F0CC-48F2-98AA-1F70B63E3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6E010-6043-400F-8569-8B5798834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989E-4A1C-4CDE-B7F7-0A41E323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0E59-0440-4677-A140-25AB35B6030A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39CF5-D860-48CA-B31A-05B73955D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925D7-0697-4E60-B18E-5D2CA531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D6C45-0860-4906-8939-2D93D788E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6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9599-9FB6-4A9C-B486-4EBBCCB0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08735-73EF-452E-9F4B-9B21D243E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FE4DB-EF7A-4A69-9963-663181EEA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D9FBB-34B8-4353-84C9-94BBB663A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0E59-0440-4677-A140-25AB35B6030A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EAF14-CCF2-4B02-BE41-F66D9B9A7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ED97B-D30E-4B07-93E5-508B533A4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D6C45-0860-4906-8939-2D93D788E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0930-BA9C-459C-9E4D-65FD313F9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61727-1934-414A-9095-E5637CA92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D70B13-2459-4D1E-BD73-98E6F2CAA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8A0CDE-2F8F-48B7-9149-9AA8BC085D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31C3E0-B8FC-4FAE-A748-C7F3D1E25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930A44-CA4F-42BE-A53F-181292DC1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0E59-0440-4677-A140-25AB35B6030A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60B9D3-404F-44D8-9ED6-A3D68192C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C7DB59-D72E-4011-A285-1CBAF43A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D6C45-0860-4906-8939-2D93D788E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3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817C-F085-40F1-8018-F001F37D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2266D-DCE4-49DC-AA92-327AC1708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0E59-0440-4677-A140-25AB35B6030A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EA896-A7A0-412A-B159-ABE963F9D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4D697-965B-497F-BD8C-5133E430A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D6C45-0860-4906-8939-2D93D788E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4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69902C-7DE9-424D-8A9A-2E7F0EFB1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0E59-0440-4677-A140-25AB35B6030A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66F18-922F-47FC-A9A2-DA4054A91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D4CD6-8A6F-4CF9-B7CC-441C44EE1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D6C45-0860-4906-8939-2D93D788E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8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A24A3-54CD-4967-A430-920286450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EC3E4-1172-4C1B-8888-4E262B566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0BE8F-EA40-4014-8500-6DEAA55CD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B0EE3-E53D-4C6B-8129-7D51096CC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0E59-0440-4677-A140-25AB35B6030A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EB1B3-CCE9-49B1-A3FC-CD887A39D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05F5E-18BC-403C-9D2A-05C860A5F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D6C45-0860-4906-8939-2D93D788E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0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6877-927E-45F2-AF8F-AA6841EC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517D26-4EFA-4940-960F-F5B865392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C4496-EBF2-44E5-89CA-00B74E8CC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E186A-7CFF-4598-97FD-D85EDED9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0E59-0440-4677-A140-25AB35B6030A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128A5-5E7E-4D1F-A608-90D1E2AC4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8E1BB-5B42-42FD-83C1-9A6B0FE6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D6C45-0860-4906-8939-2D93D788E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90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E95D27-A5C0-45F9-9297-62272403B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07BFA-7B29-447A-B4B6-4E6BAC7B0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183CE-BFBF-49D0-B634-AC1FCF116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20E59-0440-4677-A140-25AB35B6030A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AC095-928C-4C61-89E1-CC1998530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6D61F-3F3D-4709-BA4B-99E9F6F375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D6C45-0860-4906-8939-2D93D788E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8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6.svg"/><Relationship Id="rId7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9.svg"/><Relationship Id="rId7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15" Type="http://schemas.openxmlformats.org/officeDocument/2006/relationships/image" Target="../media/image85.png"/><Relationship Id="rId10" Type="http://schemas.openxmlformats.org/officeDocument/2006/relationships/image" Target="../media/image69.png"/><Relationship Id="rId4" Type="http://schemas.openxmlformats.org/officeDocument/2006/relationships/image" Target="../media/image62.png"/><Relationship Id="rId9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3.svg"/><Relationship Id="rId7" Type="http://schemas.openxmlformats.org/officeDocument/2006/relationships/image" Target="../media/image6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62.png"/><Relationship Id="rId9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6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4.png"/><Relationship Id="rId5" Type="http://schemas.openxmlformats.org/officeDocument/2006/relationships/image" Target="../media/image39.png"/><Relationship Id="rId10" Type="http://schemas.openxmlformats.org/officeDocument/2006/relationships/image" Target="../media/image84.png"/><Relationship Id="rId4" Type="http://schemas.openxmlformats.org/officeDocument/2006/relationships/image" Target="../media/image62.png"/><Relationship Id="rId9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6.png"/><Relationship Id="rId3" Type="http://schemas.openxmlformats.org/officeDocument/2006/relationships/image" Target="../media/image41.svg"/><Relationship Id="rId17" Type="http://schemas.openxmlformats.org/officeDocument/2006/relationships/image" Target="../media/image85.png"/><Relationship Id="rId7" Type="http://schemas.openxmlformats.org/officeDocument/2006/relationships/image" Target="../media/image68.png"/><Relationship Id="rId2" Type="http://schemas.openxmlformats.org/officeDocument/2006/relationships/image" Target="../media/image40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15" Type="http://schemas.openxmlformats.org/officeDocument/2006/relationships/image" Target="../media/image80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43.svg"/><Relationship Id="rId7" Type="http://schemas.openxmlformats.org/officeDocument/2006/relationships/image" Target="../media/image6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39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45.svg"/><Relationship Id="rId7" Type="http://schemas.openxmlformats.org/officeDocument/2006/relationships/image" Target="../media/image6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39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45.svg"/><Relationship Id="rId7" Type="http://schemas.openxmlformats.org/officeDocument/2006/relationships/image" Target="../media/image68.png"/><Relationship Id="rId12" Type="http://schemas.openxmlformats.org/officeDocument/2006/relationships/image" Target="../media/image52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51.png"/><Relationship Id="rId5" Type="http://schemas.openxmlformats.org/officeDocument/2006/relationships/image" Target="../media/image39.png"/><Relationship Id="rId10" Type="http://schemas.openxmlformats.org/officeDocument/2006/relationships/image" Target="../media/image47.svg"/><Relationship Id="rId4" Type="http://schemas.openxmlformats.org/officeDocument/2006/relationships/image" Target="../media/image62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3.svg"/><Relationship Id="rId7" Type="http://schemas.openxmlformats.org/officeDocument/2006/relationships/image" Target="../media/image6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39.png"/><Relationship Id="rId10" Type="http://schemas.openxmlformats.org/officeDocument/2006/relationships/image" Target="../media/image58.svg"/><Relationship Id="rId4" Type="http://schemas.openxmlformats.org/officeDocument/2006/relationships/image" Target="../media/image62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svg"/><Relationship Id="rId7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58.svg"/><Relationship Id="rId5" Type="http://schemas.openxmlformats.org/officeDocument/2006/relationships/image" Target="../media/image39.png"/><Relationship Id="rId10" Type="http://schemas.openxmlformats.org/officeDocument/2006/relationships/image" Target="../media/image57.png"/><Relationship Id="rId4" Type="http://schemas.openxmlformats.org/officeDocument/2006/relationships/image" Target="../media/image62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sv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39.png"/><Relationship Id="rId15" Type="http://schemas.openxmlformats.org/officeDocument/2006/relationships/image" Target="../media/image73.png"/><Relationship Id="rId10" Type="http://schemas.openxmlformats.org/officeDocument/2006/relationships/image" Target="../media/image58.svg"/><Relationship Id="rId4" Type="http://schemas.openxmlformats.org/officeDocument/2006/relationships/image" Target="../media/image62.png"/><Relationship Id="rId9" Type="http://schemas.openxmlformats.org/officeDocument/2006/relationships/image" Target="../media/image57.png"/><Relationship Id="rId1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72.png"/><Relationship Id="rId18" Type="http://schemas.openxmlformats.org/officeDocument/2006/relationships/image" Target="../media/image81.png"/><Relationship Id="rId3" Type="http://schemas.openxmlformats.org/officeDocument/2006/relationships/image" Target="../media/image61.svg"/><Relationship Id="rId21" Type="http://schemas.openxmlformats.org/officeDocument/2006/relationships/image" Target="../media/image88.png"/><Relationship Id="rId7" Type="http://schemas.openxmlformats.org/officeDocument/2006/relationships/image" Target="../media/image65.png"/><Relationship Id="rId12" Type="http://schemas.openxmlformats.org/officeDocument/2006/relationships/image" Target="../media/image71.png"/><Relationship Id="rId17" Type="http://schemas.openxmlformats.org/officeDocument/2006/relationships/image" Target="../media/image79.png"/><Relationship Id="rId2" Type="http://schemas.openxmlformats.org/officeDocument/2006/relationships/image" Target="../media/image60.png"/><Relationship Id="rId16" Type="http://schemas.openxmlformats.org/officeDocument/2006/relationships/image" Target="../media/image78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5" Type="http://schemas.openxmlformats.org/officeDocument/2006/relationships/image" Target="../media/image39.png"/><Relationship Id="rId15" Type="http://schemas.openxmlformats.org/officeDocument/2006/relationships/image" Target="../media/image77.png"/><Relationship Id="rId10" Type="http://schemas.openxmlformats.org/officeDocument/2006/relationships/image" Target="../media/image67.png"/><Relationship Id="rId19" Type="http://schemas.openxmlformats.org/officeDocument/2006/relationships/image" Target="../media/image82.png"/><Relationship Id="rId4" Type="http://schemas.openxmlformats.org/officeDocument/2006/relationships/image" Target="../media/image62.png"/><Relationship Id="rId9" Type="http://schemas.openxmlformats.org/officeDocument/2006/relationships/image" Target="../media/image58.svg"/><Relationship Id="rId1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72.png"/><Relationship Id="rId18" Type="http://schemas.openxmlformats.org/officeDocument/2006/relationships/image" Target="../media/image96.png"/><Relationship Id="rId3" Type="http://schemas.openxmlformats.org/officeDocument/2006/relationships/image" Target="../media/image61.svg"/><Relationship Id="rId7" Type="http://schemas.openxmlformats.org/officeDocument/2006/relationships/image" Target="../media/image65.png"/><Relationship Id="rId12" Type="http://schemas.openxmlformats.org/officeDocument/2006/relationships/image" Target="../media/image71.png"/><Relationship Id="rId17" Type="http://schemas.openxmlformats.org/officeDocument/2006/relationships/image" Target="../media/image95.png"/><Relationship Id="rId2" Type="http://schemas.openxmlformats.org/officeDocument/2006/relationships/image" Target="../media/image60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5" Type="http://schemas.openxmlformats.org/officeDocument/2006/relationships/image" Target="../media/image39.png"/><Relationship Id="rId15" Type="http://schemas.openxmlformats.org/officeDocument/2006/relationships/image" Target="../media/image91.png"/><Relationship Id="rId10" Type="http://schemas.openxmlformats.org/officeDocument/2006/relationships/image" Target="../media/image67.png"/><Relationship Id="rId19" Type="http://schemas.openxmlformats.org/officeDocument/2006/relationships/image" Target="../media/image98.png"/><Relationship Id="rId4" Type="http://schemas.openxmlformats.org/officeDocument/2006/relationships/image" Target="../media/image62.png"/><Relationship Id="rId9" Type="http://schemas.openxmlformats.org/officeDocument/2006/relationships/image" Target="../media/image58.svg"/><Relationship Id="rId1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72.png"/><Relationship Id="rId3" Type="http://schemas.openxmlformats.org/officeDocument/2006/relationships/image" Target="../media/image61.svg"/><Relationship Id="rId7" Type="http://schemas.openxmlformats.org/officeDocument/2006/relationships/image" Target="../media/image65.png"/><Relationship Id="rId12" Type="http://schemas.openxmlformats.org/officeDocument/2006/relationships/image" Target="../media/image7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5" Type="http://schemas.openxmlformats.org/officeDocument/2006/relationships/image" Target="../media/image39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58.svg"/><Relationship Id="rId1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1.svg"/><Relationship Id="rId7" Type="http://schemas.openxmlformats.org/officeDocument/2006/relationships/image" Target="../media/image6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39.png"/><Relationship Id="rId10" Type="http://schemas.openxmlformats.org/officeDocument/2006/relationships/image" Target="../media/image104.png"/><Relationship Id="rId4" Type="http://schemas.openxmlformats.org/officeDocument/2006/relationships/image" Target="../media/image62.png"/><Relationship Id="rId9" Type="http://schemas.openxmlformats.org/officeDocument/2006/relationships/image" Target="../media/image10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public.flourish.studio/visualisation/2476867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5.svg"/><Relationship Id="rId14" Type="http://schemas.openxmlformats.org/officeDocument/2006/relationships/image" Target="../media/image3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.svg"/><Relationship Id="rId7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sv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9.png"/><Relationship Id="rId5" Type="http://schemas.openxmlformats.org/officeDocument/2006/relationships/image" Target="../media/image10.svg"/><Relationship Id="rId10" Type="http://schemas.openxmlformats.org/officeDocument/2006/relationships/image" Target="../media/image38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39.png"/><Relationship Id="rId3" Type="http://schemas.openxmlformats.org/officeDocument/2006/relationships/image" Target="../media/image10.svg"/><Relationship Id="rId21" Type="http://schemas.openxmlformats.org/officeDocument/2006/relationships/image" Target="../media/image27.png"/><Relationship Id="rId12" Type="http://schemas.openxmlformats.org/officeDocument/2006/relationships/image" Target="../media/image24.png"/><Relationship Id="rId17" Type="http://schemas.openxmlformats.org/officeDocument/2006/relationships/image" Target="../media/image38.png"/><Relationship Id="rId2" Type="http://schemas.openxmlformats.org/officeDocument/2006/relationships/image" Target="../media/image9.png"/><Relationship Id="rId16" Type="http://schemas.openxmlformats.org/officeDocument/2006/relationships/image" Target="../media/image3.sv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15" Type="http://schemas.openxmlformats.org/officeDocument/2006/relationships/image" Target="../media/image2.png"/><Relationship Id="rId23" Type="http://schemas.openxmlformats.org/officeDocument/2006/relationships/image" Target="../media/image15.svg"/><Relationship Id="rId19" Type="http://schemas.openxmlformats.org/officeDocument/2006/relationships/image" Target="../media/image90.png"/><Relationship Id="rId4" Type="http://schemas.openxmlformats.org/officeDocument/2006/relationships/image" Target="../media/image16.png"/><Relationship Id="rId14" Type="http://schemas.openxmlformats.org/officeDocument/2006/relationships/image" Target="../media/image12.svg"/><Relationship Id="rId2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3" Type="http://schemas.openxmlformats.org/officeDocument/2006/relationships/image" Target="../media/image19.svg"/><Relationship Id="rId12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15" Type="http://schemas.openxmlformats.org/officeDocument/2006/relationships/image" Target="../media/image39.png"/><Relationship Id="rId4" Type="http://schemas.openxmlformats.org/officeDocument/2006/relationships/image" Target="../media/image16.pn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png"/><Relationship Id="rId18" Type="http://schemas.openxmlformats.org/officeDocument/2006/relationships/image" Target="../media/image58.png"/><Relationship Id="rId3" Type="http://schemas.openxmlformats.org/officeDocument/2006/relationships/image" Target="../media/image19.svg"/><Relationship Id="rId7" Type="http://schemas.openxmlformats.org/officeDocument/2006/relationships/image" Target="../media/image38.png"/><Relationship Id="rId12" Type="http://schemas.openxmlformats.org/officeDocument/2006/relationships/image" Target="../media/image49.png"/><Relationship Id="rId2" Type="http://schemas.openxmlformats.org/officeDocument/2006/relationships/image" Target="../media/image18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8.png"/><Relationship Id="rId5" Type="http://schemas.openxmlformats.org/officeDocument/2006/relationships/image" Target="../media/image17.png"/><Relationship Id="rId15" Type="http://schemas.openxmlformats.org/officeDocument/2006/relationships/image" Target="../media/image54.png"/><Relationship Id="rId10" Type="http://schemas.openxmlformats.org/officeDocument/2006/relationships/image" Target="../media/image21.sv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3.svg"/><Relationship Id="rId7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C73426-75FD-497E-97D7-ABD4BFD6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74" y="1395341"/>
            <a:ext cx="10035251" cy="4067318"/>
          </a:xfrm>
          <a:prstGeom prst="rect">
            <a:avLst/>
          </a:prstGeom>
        </p:spPr>
      </p:pic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B4620743-C971-4945-8DC5-D341A54CC6CF}"/>
              </a:ext>
            </a:extLst>
          </p:cNvPr>
          <p:cNvSpPr/>
          <p:nvPr/>
        </p:nvSpPr>
        <p:spPr>
          <a:xfrm>
            <a:off x="8449732" y="1907251"/>
            <a:ext cx="613835" cy="982135"/>
          </a:xfrm>
          <a:prstGeom prst="irregularSeal1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4400" dirty="0">
                <a:solidFill>
                  <a:srgbClr val="FF0000"/>
                </a:solidFill>
              </a:rPr>
              <a:t>9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171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Introducción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6539EA-621D-4834-A601-E87CF714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322" y="1760269"/>
            <a:ext cx="7134225" cy="3895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ECAF4-1BF5-401D-B071-F916286EF403}"/>
                  </a:ext>
                </a:extLst>
              </p:cNvPr>
              <p:cNvSpPr txBox="1"/>
              <p:nvPr/>
            </p:nvSpPr>
            <p:spPr>
              <a:xfrm>
                <a:off x="1156936" y="5659813"/>
                <a:ext cx="2909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ECAF4-1BF5-401D-B071-F916286EF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936" y="5659813"/>
                <a:ext cx="29091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25A9DB-65AE-4DE8-97E4-C1B4610ECB95}"/>
                  </a:ext>
                </a:extLst>
              </p:cNvPr>
              <p:cNvSpPr txBox="1"/>
              <p:nvPr/>
            </p:nvSpPr>
            <p:spPr>
              <a:xfrm>
                <a:off x="6266347" y="5692534"/>
                <a:ext cx="2788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25A9DB-65AE-4DE8-97E4-C1B4610EC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347" y="5692534"/>
                <a:ext cx="27883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F59B66-578A-485A-BBB2-E99707C83D86}"/>
                  </a:ext>
                </a:extLst>
              </p:cNvPr>
              <p:cNvSpPr txBox="1"/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F59B66-578A-485A-BBB2-E99707C83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/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/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blipFill>
                <a:blip r:embed="rId8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914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Introducción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6539EA-621D-4834-A601-E87CF714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322" y="1764088"/>
            <a:ext cx="7134225" cy="3895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ECAF4-1BF5-401D-B071-F916286EF403}"/>
                  </a:ext>
                </a:extLst>
              </p:cNvPr>
              <p:cNvSpPr txBox="1"/>
              <p:nvPr/>
            </p:nvSpPr>
            <p:spPr>
              <a:xfrm>
                <a:off x="1156936" y="5659813"/>
                <a:ext cx="2909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ECAF4-1BF5-401D-B071-F916286EF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936" y="5659813"/>
                <a:ext cx="29091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25A9DB-65AE-4DE8-97E4-C1B4610ECB95}"/>
                  </a:ext>
                </a:extLst>
              </p:cNvPr>
              <p:cNvSpPr txBox="1"/>
              <p:nvPr/>
            </p:nvSpPr>
            <p:spPr>
              <a:xfrm>
                <a:off x="6266347" y="5692534"/>
                <a:ext cx="2788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25A9DB-65AE-4DE8-97E4-C1B4610EC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347" y="5692534"/>
                <a:ext cx="27883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F59B66-578A-485A-BBB2-E99707C83D86}"/>
                  </a:ext>
                </a:extLst>
              </p:cNvPr>
              <p:cNvSpPr txBox="1"/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F59B66-578A-485A-BBB2-E99707C83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/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/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blipFill>
                <a:blip r:embed="rId8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FAA132-BE66-4328-BCAC-A4F2237436B9}"/>
                  </a:ext>
                </a:extLst>
              </p:cNvPr>
              <p:cNvSpPr txBox="1"/>
              <p:nvPr/>
            </p:nvSpPr>
            <p:spPr>
              <a:xfrm>
                <a:off x="7460517" y="2840890"/>
                <a:ext cx="3172728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s-AR" sz="28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s-A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A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s-A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A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A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A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FAA132-BE66-4328-BCAC-A4F22374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517" y="2840890"/>
                <a:ext cx="3172728" cy="11762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91078F8-6DFB-403D-89B7-5234924B6A1B}"/>
              </a:ext>
            </a:extLst>
          </p:cNvPr>
          <p:cNvSpPr/>
          <p:nvPr/>
        </p:nvSpPr>
        <p:spPr>
          <a:xfrm>
            <a:off x="1952624" y="2590799"/>
            <a:ext cx="2411031" cy="19716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9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Métodos de integración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9FC5D29-6256-434B-ACC2-4C49B95F1AB9}"/>
              </a:ext>
            </a:extLst>
          </p:cNvPr>
          <p:cNvGrpSpPr/>
          <p:nvPr/>
        </p:nvGrpSpPr>
        <p:grpSpPr>
          <a:xfrm>
            <a:off x="544620" y="1571784"/>
            <a:ext cx="5551380" cy="4557700"/>
            <a:chOff x="544620" y="1571784"/>
            <a:chExt cx="5551380" cy="455770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CF6539EA-621D-4834-A601-E87CF7142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4620" y="1760269"/>
              <a:ext cx="5523053" cy="38957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F8127B6-285D-42E5-B952-2A56B6DCBCFA}"/>
                    </a:ext>
                  </a:extLst>
                </p:cNvPr>
                <p:cNvSpPr txBox="1"/>
                <p:nvPr/>
              </p:nvSpPr>
              <p:spPr>
                <a:xfrm>
                  <a:off x="5854267" y="5655994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F8127B6-285D-42E5-B952-2A56B6DCBC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4267" y="5655994"/>
                  <a:ext cx="24173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8D4C062-F36A-40A8-BE95-2829CC462F7D}"/>
                    </a:ext>
                  </a:extLst>
                </p:cNvPr>
                <p:cNvSpPr txBox="1"/>
                <p:nvPr/>
              </p:nvSpPr>
              <p:spPr>
                <a:xfrm>
                  <a:off x="553482" y="1571784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8D4C062-F36A-40A8-BE95-2829CC462F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482" y="1571784"/>
                  <a:ext cx="24570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0000" r="-3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AF3360-7DE3-4F46-BF33-4AA6439B8871}"/>
                    </a:ext>
                  </a:extLst>
                </p:cNvPr>
                <p:cNvSpPr txBox="1"/>
                <p:nvPr/>
              </p:nvSpPr>
              <p:spPr>
                <a:xfrm>
                  <a:off x="2004661" y="5698596"/>
                  <a:ext cx="27883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AF3360-7DE3-4F46-BF33-4AA6439B8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4661" y="5698596"/>
                  <a:ext cx="278833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E70B9B-E537-4C2F-A237-DDE015603479}"/>
                    </a:ext>
                  </a:extLst>
                </p:cNvPr>
                <p:cNvSpPr txBox="1"/>
                <p:nvPr/>
              </p:nvSpPr>
              <p:spPr>
                <a:xfrm>
                  <a:off x="4589947" y="5698597"/>
                  <a:ext cx="278832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E70B9B-E537-4C2F-A237-DDE015603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947" y="5698597"/>
                  <a:ext cx="278832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3FCDFC-351B-410B-BE70-632AD7E4BC7F}"/>
                  </a:ext>
                </a:extLst>
              </p:cNvPr>
              <p:cNvSpPr txBox="1"/>
              <p:nvPr/>
            </p:nvSpPr>
            <p:spPr>
              <a:xfrm>
                <a:off x="6124329" y="1510229"/>
                <a:ext cx="35191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A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3FCDFC-351B-410B-BE70-632AD7E4B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329" y="1510229"/>
                <a:ext cx="3519169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55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Métodos de integración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6539EA-621D-4834-A601-E87CF714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44620" y="1760269"/>
            <a:ext cx="5523053" cy="3895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/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/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blipFill>
                <a:blip r:embed="rId5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/>
              <p:nvPr/>
            </p:nvSpPr>
            <p:spPr>
              <a:xfrm>
                <a:off x="1985411" y="5698597"/>
                <a:ext cx="27883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411" y="5698597"/>
                <a:ext cx="27883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/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3FCDFC-351B-410B-BE70-632AD7E4BC7F}"/>
                  </a:ext>
                </a:extLst>
              </p:cNvPr>
              <p:cNvSpPr txBox="1"/>
              <p:nvPr/>
            </p:nvSpPr>
            <p:spPr>
              <a:xfrm>
                <a:off x="6124329" y="1510229"/>
                <a:ext cx="35191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A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3FCDFC-351B-410B-BE70-632AD7E4B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329" y="1510229"/>
                <a:ext cx="351916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63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Métodos de integración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6539EA-621D-4834-A601-E87CF714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44620" y="1760269"/>
            <a:ext cx="5523053" cy="3895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/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/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blipFill>
                <a:blip r:embed="rId5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/>
              <p:nvPr/>
            </p:nvSpPr>
            <p:spPr>
              <a:xfrm>
                <a:off x="2014286" y="5698596"/>
                <a:ext cx="27883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286" y="5698596"/>
                <a:ext cx="27883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/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3FCDFC-351B-410B-BE70-632AD7E4BC7F}"/>
                  </a:ext>
                </a:extLst>
              </p:cNvPr>
              <p:cNvSpPr txBox="1"/>
              <p:nvPr/>
            </p:nvSpPr>
            <p:spPr>
              <a:xfrm>
                <a:off x="6124329" y="1510229"/>
                <a:ext cx="35191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A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3FCDFC-351B-410B-BE70-632AD7E4B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329" y="1510229"/>
                <a:ext cx="351916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4335F3-B351-4AD5-B161-FCB43AD2FF33}"/>
                  </a:ext>
                </a:extLst>
              </p:cNvPr>
              <p:cNvSpPr txBox="1"/>
              <p:nvPr/>
            </p:nvSpPr>
            <p:spPr>
              <a:xfrm>
                <a:off x="6118939" y="1510228"/>
                <a:ext cx="35118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A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4335F3-B351-4AD5-B161-FCB43AD2F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939" y="1510228"/>
                <a:ext cx="3511859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79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Métodos de integración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6539EA-621D-4834-A601-E87CF714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44620" y="1760269"/>
            <a:ext cx="5523053" cy="3895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/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/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blipFill>
                <a:blip r:embed="rId5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/>
              <p:nvPr/>
            </p:nvSpPr>
            <p:spPr>
              <a:xfrm>
                <a:off x="2004661" y="5698596"/>
                <a:ext cx="27883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661" y="5698596"/>
                <a:ext cx="278833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/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3FCDFC-351B-410B-BE70-632AD7E4BC7F}"/>
                  </a:ext>
                </a:extLst>
              </p:cNvPr>
              <p:cNvSpPr txBox="1"/>
              <p:nvPr/>
            </p:nvSpPr>
            <p:spPr>
              <a:xfrm>
                <a:off x="6124329" y="1510229"/>
                <a:ext cx="35118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A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3FCDFC-351B-410B-BE70-632AD7E4B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329" y="1510229"/>
                <a:ext cx="3511859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A147D942-34E4-4CC2-80E1-FD29BD59DAD1}"/>
              </a:ext>
            </a:extLst>
          </p:cNvPr>
          <p:cNvGrpSpPr/>
          <p:nvPr/>
        </p:nvGrpSpPr>
        <p:grpSpPr>
          <a:xfrm>
            <a:off x="6273509" y="2233760"/>
            <a:ext cx="5652225" cy="2699428"/>
            <a:chOff x="6273509" y="2233760"/>
            <a:chExt cx="5652225" cy="26994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3103DC-A0DB-4B4E-8B25-B7ADF8027741}"/>
                </a:ext>
              </a:extLst>
            </p:cNvPr>
            <p:cNvSpPr/>
            <p:nvPr/>
          </p:nvSpPr>
          <p:spPr>
            <a:xfrm>
              <a:off x="6273509" y="2233760"/>
              <a:ext cx="5523053" cy="2195365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34DC34-A8AD-47D4-BD39-FB291DB4F734}"/>
                </a:ext>
              </a:extLst>
            </p:cNvPr>
            <p:cNvSpPr txBox="1"/>
            <p:nvPr/>
          </p:nvSpPr>
          <p:spPr>
            <a:xfrm>
              <a:off x="6402683" y="2391112"/>
              <a:ext cx="552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800" u="sng" dirty="0"/>
                <a:t>Método del punto medio</a:t>
              </a:r>
              <a:endParaRPr lang="es-AR" sz="2400" u="sng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557A29A-D615-4335-B7DF-DAF87E5A7790}"/>
                    </a:ext>
                  </a:extLst>
                </p:cNvPr>
                <p:cNvSpPr txBox="1"/>
                <p:nvPr/>
              </p:nvSpPr>
              <p:spPr>
                <a:xfrm>
                  <a:off x="6498037" y="3103263"/>
                  <a:ext cx="4683270" cy="18299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sz="2800" b="0" i="1" smtClean="0">
                            <a:latin typeface="Cambria Math" panose="02040503050406030204" pitchFamily="18" charset="0"/>
                          </a:rPr>
                          <m:t>𝐴𝑟𝑒𝑎</m:t>
                        </m:r>
                        <m:r>
                          <a:rPr lang="es-A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s-A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AR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A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A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s-AR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800" dirty="0"/>
                </a:p>
                <a:p>
                  <a:endParaRPr lang="en-US" sz="280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557A29A-D615-4335-B7DF-DAF87E5A77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037" y="3103263"/>
                  <a:ext cx="4683270" cy="182992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E7E3CD-A41E-4360-8AF2-AE85640615A4}"/>
              </a:ext>
            </a:extLst>
          </p:cNvPr>
          <p:cNvCxnSpPr>
            <a:cxnSpLocks/>
          </p:cNvCxnSpPr>
          <p:nvPr/>
        </p:nvCxnSpPr>
        <p:spPr>
          <a:xfrm>
            <a:off x="3514470" y="4383965"/>
            <a:ext cx="0" cy="120403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0579A4-A349-446D-8727-69358F39298F}"/>
                  </a:ext>
                </a:extLst>
              </p:cNvPr>
              <p:cNvSpPr txBox="1"/>
              <p:nvPr/>
            </p:nvSpPr>
            <p:spPr>
              <a:xfrm>
                <a:off x="3218171" y="5698596"/>
                <a:ext cx="656526" cy="582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0579A4-A349-446D-8727-69358F392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171" y="5698596"/>
                <a:ext cx="656526" cy="58233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254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Métodos de integración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6539EA-621D-4834-A601-E87CF714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44621" y="1760269"/>
            <a:ext cx="5523051" cy="3895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/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/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blipFill>
                <a:blip r:embed="rId5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/>
              <p:nvPr/>
            </p:nvSpPr>
            <p:spPr>
              <a:xfrm>
                <a:off x="2004661" y="5698596"/>
                <a:ext cx="27883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661" y="5698596"/>
                <a:ext cx="27883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/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A39EA34-D3F3-4B3E-9503-8E2F5D0D22BF}"/>
              </a:ext>
            </a:extLst>
          </p:cNvPr>
          <p:cNvGrpSpPr/>
          <p:nvPr/>
        </p:nvGrpSpPr>
        <p:grpSpPr>
          <a:xfrm>
            <a:off x="6096000" y="1265088"/>
            <a:ext cx="5652225" cy="2699428"/>
            <a:chOff x="6273509" y="2233760"/>
            <a:chExt cx="5652225" cy="269942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9284C4-25F2-4ED6-B8FC-DC27F0ED3473}"/>
                </a:ext>
              </a:extLst>
            </p:cNvPr>
            <p:cNvSpPr/>
            <p:nvPr/>
          </p:nvSpPr>
          <p:spPr>
            <a:xfrm>
              <a:off x="6273509" y="2233760"/>
              <a:ext cx="5523053" cy="2195365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AF346A-EF8E-4CAC-9D57-FDC1FA3D932C}"/>
                </a:ext>
              </a:extLst>
            </p:cNvPr>
            <p:cNvSpPr txBox="1"/>
            <p:nvPr/>
          </p:nvSpPr>
          <p:spPr>
            <a:xfrm>
              <a:off x="6402683" y="2391112"/>
              <a:ext cx="552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800" u="sng" dirty="0"/>
                <a:t>Método del trapecio</a:t>
              </a:r>
              <a:endParaRPr lang="es-AR" sz="2400" u="sng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BE0E62-22FA-448B-9760-F27E3088023A}"/>
                    </a:ext>
                  </a:extLst>
                </p:cNvPr>
                <p:cNvSpPr txBox="1"/>
                <p:nvPr/>
              </p:nvSpPr>
              <p:spPr>
                <a:xfrm>
                  <a:off x="6498037" y="3103263"/>
                  <a:ext cx="5333640" cy="18299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sz="2800" b="0" i="1" smtClean="0">
                            <a:latin typeface="Cambria Math" panose="02040503050406030204" pitchFamily="18" charset="0"/>
                          </a:rPr>
                          <m:t>𝐴𝑟𝑒𝑎</m:t>
                        </m:r>
                        <m:r>
                          <a:rPr lang="es-A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s-A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AR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A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A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800" dirty="0"/>
                </a:p>
                <a:p>
                  <a:endParaRPr lang="en-US" sz="280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BE0E62-22FA-448B-9760-F27E308802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037" y="3103263"/>
                  <a:ext cx="5333640" cy="182992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123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Métodos de integración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6539EA-621D-4834-A601-E87CF714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5746" y="1770649"/>
            <a:ext cx="5523051" cy="3874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/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/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blipFill>
                <a:blip r:embed="rId5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/>
              <p:nvPr/>
            </p:nvSpPr>
            <p:spPr>
              <a:xfrm>
                <a:off x="2004661" y="5698596"/>
                <a:ext cx="27883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661" y="5698596"/>
                <a:ext cx="27883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/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A39EA34-D3F3-4B3E-9503-8E2F5D0D22BF}"/>
              </a:ext>
            </a:extLst>
          </p:cNvPr>
          <p:cNvGrpSpPr/>
          <p:nvPr/>
        </p:nvGrpSpPr>
        <p:grpSpPr>
          <a:xfrm>
            <a:off x="6096000" y="1265088"/>
            <a:ext cx="5652225" cy="2699428"/>
            <a:chOff x="6273509" y="2233760"/>
            <a:chExt cx="5652225" cy="269942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9284C4-25F2-4ED6-B8FC-DC27F0ED3473}"/>
                </a:ext>
              </a:extLst>
            </p:cNvPr>
            <p:cNvSpPr/>
            <p:nvPr/>
          </p:nvSpPr>
          <p:spPr>
            <a:xfrm>
              <a:off x="6273509" y="2233760"/>
              <a:ext cx="5523053" cy="2195365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AF346A-EF8E-4CAC-9D57-FDC1FA3D932C}"/>
                </a:ext>
              </a:extLst>
            </p:cNvPr>
            <p:cNvSpPr txBox="1"/>
            <p:nvPr/>
          </p:nvSpPr>
          <p:spPr>
            <a:xfrm>
              <a:off x="6402683" y="2391112"/>
              <a:ext cx="552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800" u="sng" dirty="0"/>
                <a:t>Método del trapecio</a:t>
              </a:r>
              <a:endParaRPr lang="es-AR" sz="2400" u="sng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BE0E62-22FA-448B-9760-F27E3088023A}"/>
                    </a:ext>
                  </a:extLst>
                </p:cNvPr>
                <p:cNvSpPr txBox="1"/>
                <p:nvPr/>
              </p:nvSpPr>
              <p:spPr>
                <a:xfrm>
                  <a:off x="6498037" y="3103263"/>
                  <a:ext cx="5333640" cy="18299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sz="2800" b="0" i="1" smtClean="0">
                            <a:latin typeface="Cambria Math" panose="02040503050406030204" pitchFamily="18" charset="0"/>
                          </a:rPr>
                          <m:t>𝐴𝑟𝑒𝑎</m:t>
                        </m:r>
                        <m:r>
                          <a:rPr lang="es-A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s-A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AR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A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A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800" dirty="0"/>
                </a:p>
                <a:p>
                  <a:endParaRPr lang="en-US" sz="280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BE0E62-22FA-448B-9760-F27E308802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037" y="3103263"/>
                  <a:ext cx="5333640" cy="182992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13333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Métodos de integración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6539EA-621D-4834-A601-E87CF714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5746" y="1770649"/>
            <a:ext cx="5523051" cy="3874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/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/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blipFill>
                <a:blip r:embed="rId5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/>
              <p:nvPr/>
            </p:nvSpPr>
            <p:spPr>
              <a:xfrm>
                <a:off x="2004661" y="5698596"/>
                <a:ext cx="27883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661" y="5698596"/>
                <a:ext cx="27883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/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A39EA34-D3F3-4B3E-9503-8E2F5D0D22BF}"/>
              </a:ext>
            </a:extLst>
          </p:cNvPr>
          <p:cNvGrpSpPr/>
          <p:nvPr/>
        </p:nvGrpSpPr>
        <p:grpSpPr>
          <a:xfrm>
            <a:off x="6096000" y="1265088"/>
            <a:ext cx="5652225" cy="2699428"/>
            <a:chOff x="6273509" y="2233760"/>
            <a:chExt cx="5652225" cy="269942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9284C4-25F2-4ED6-B8FC-DC27F0ED3473}"/>
                </a:ext>
              </a:extLst>
            </p:cNvPr>
            <p:cNvSpPr/>
            <p:nvPr/>
          </p:nvSpPr>
          <p:spPr>
            <a:xfrm>
              <a:off x="6273509" y="2233760"/>
              <a:ext cx="5523053" cy="2195365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AF346A-EF8E-4CAC-9D57-FDC1FA3D932C}"/>
                </a:ext>
              </a:extLst>
            </p:cNvPr>
            <p:cNvSpPr txBox="1"/>
            <p:nvPr/>
          </p:nvSpPr>
          <p:spPr>
            <a:xfrm>
              <a:off x="6402683" y="2391112"/>
              <a:ext cx="552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800" u="sng" dirty="0"/>
                <a:t>Método del trapecio</a:t>
              </a:r>
              <a:endParaRPr lang="es-AR" sz="2400" u="sng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BE0E62-22FA-448B-9760-F27E3088023A}"/>
                    </a:ext>
                  </a:extLst>
                </p:cNvPr>
                <p:cNvSpPr txBox="1"/>
                <p:nvPr/>
              </p:nvSpPr>
              <p:spPr>
                <a:xfrm>
                  <a:off x="6498037" y="3103263"/>
                  <a:ext cx="5333640" cy="18299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sz="2800" b="0" i="1" smtClean="0">
                            <a:latin typeface="Cambria Math" panose="02040503050406030204" pitchFamily="18" charset="0"/>
                          </a:rPr>
                          <m:t>𝐴𝑟𝑒𝑎</m:t>
                        </m:r>
                        <m:r>
                          <a:rPr lang="es-A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s-A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AR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A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A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AR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800" dirty="0"/>
                </a:p>
                <a:p>
                  <a:endParaRPr lang="en-US" sz="280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BE0E62-22FA-448B-9760-F27E308802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037" y="3103263"/>
                  <a:ext cx="5333640" cy="182992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13B88C44-7DAA-4FA3-97B6-5D5311657E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30981" y="3875762"/>
            <a:ext cx="4754775" cy="259639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A1032FA-654B-45B5-A565-18D52630B3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30981" y="3878040"/>
            <a:ext cx="4754775" cy="259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8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Métodos de integración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6539EA-621D-4834-A601-E87CF714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44621" y="1760269"/>
            <a:ext cx="5523051" cy="3895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/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/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blipFill>
                <a:blip r:embed="rId5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/>
              <p:nvPr/>
            </p:nvSpPr>
            <p:spPr>
              <a:xfrm>
                <a:off x="2004661" y="5698596"/>
                <a:ext cx="27883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661" y="5698596"/>
                <a:ext cx="27883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/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D52710-9F1E-408D-8B86-211FC0564ACE}"/>
              </a:ext>
            </a:extLst>
          </p:cNvPr>
          <p:cNvCxnSpPr>
            <a:cxnSpLocks/>
          </p:cNvCxnSpPr>
          <p:nvPr/>
        </p:nvCxnSpPr>
        <p:spPr>
          <a:xfrm>
            <a:off x="3436413" y="4361663"/>
            <a:ext cx="0" cy="120403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E2A501-EC62-4F7E-817F-7A228E54E1E3}"/>
                  </a:ext>
                </a:extLst>
              </p:cNvPr>
              <p:cNvSpPr txBox="1"/>
              <p:nvPr/>
            </p:nvSpPr>
            <p:spPr>
              <a:xfrm>
                <a:off x="3140114" y="5698596"/>
                <a:ext cx="656526" cy="582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E2A501-EC62-4F7E-817F-7A228E54E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114" y="5698596"/>
                <a:ext cx="656526" cy="5823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034F8767-4E77-4F99-881A-7E8212A91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02017" y="4228263"/>
            <a:ext cx="85725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4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426302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174932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4920B-EE3F-4EE9-8570-53F36C19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4110"/>
            <a:ext cx="5936370" cy="48105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Agenda: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Introducción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Metodos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integración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Errores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Intregrales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dobles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8062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Métodos de integración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6539EA-621D-4834-A601-E87CF714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44621" y="1760269"/>
            <a:ext cx="5523051" cy="3895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/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/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blipFill>
                <a:blip r:embed="rId5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/>
              <p:nvPr/>
            </p:nvSpPr>
            <p:spPr>
              <a:xfrm>
                <a:off x="2004661" y="5698596"/>
                <a:ext cx="27883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661" y="5698596"/>
                <a:ext cx="27883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/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A39EA34-D3F3-4B3E-9503-8E2F5D0D22BF}"/>
              </a:ext>
            </a:extLst>
          </p:cNvPr>
          <p:cNvGrpSpPr/>
          <p:nvPr/>
        </p:nvGrpSpPr>
        <p:grpSpPr>
          <a:xfrm>
            <a:off x="5854267" y="1325563"/>
            <a:ext cx="6088048" cy="2644812"/>
            <a:chOff x="5708515" y="2233760"/>
            <a:chExt cx="6088048" cy="264481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9284C4-25F2-4ED6-B8FC-DC27F0ED3473}"/>
                </a:ext>
              </a:extLst>
            </p:cNvPr>
            <p:cNvSpPr/>
            <p:nvPr/>
          </p:nvSpPr>
          <p:spPr>
            <a:xfrm>
              <a:off x="5708515" y="2233760"/>
              <a:ext cx="6088048" cy="2195365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AF346A-EF8E-4CAC-9D57-FDC1FA3D932C}"/>
                </a:ext>
              </a:extLst>
            </p:cNvPr>
            <p:cNvSpPr txBox="1"/>
            <p:nvPr/>
          </p:nvSpPr>
          <p:spPr>
            <a:xfrm>
              <a:off x="5857698" y="2373089"/>
              <a:ext cx="552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400" u="sng" dirty="0"/>
                <a:t>Método del Simpson 1/3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BE0E62-22FA-448B-9760-F27E3088023A}"/>
                    </a:ext>
                  </a:extLst>
                </p:cNvPr>
                <p:cNvSpPr txBox="1"/>
                <p:nvPr/>
              </p:nvSpPr>
              <p:spPr>
                <a:xfrm>
                  <a:off x="5857698" y="3098533"/>
                  <a:ext cx="5798126" cy="17800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sz="2200" b="0" i="1" smtClean="0">
                            <a:latin typeface="Cambria Math" panose="02040503050406030204" pitchFamily="18" charset="0"/>
                          </a:rPr>
                          <m:t>𝐴𝑟𝑒𝑎</m:t>
                        </m:r>
                        <m:r>
                          <a:rPr lang="es-AR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s-AR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sz="2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AR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AR" sz="2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AR" sz="2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AR" sz="2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s-AR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sz="2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s-AR" sz="2200" b="0" i="1" smtClean="0"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r>
                                  <a:rPr lang="es-AR" sz="2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s-AR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AR" sz="22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s-AR" sz="22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s-AR" sz="22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r>
                                          <a:rPr lang="es-AR" sz="2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s-AR" sz="2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AR" sz="2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s-AR" sz="2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AR" sz="2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s-AR" sz="2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AR" sz="2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80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BE0E62-22FA-448B-9760-F27E308802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7698" y="3098533"/>
                  <a:ext cx="5798126" cy="178003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D52710-9F1E-408D-8B86-211FC0564ACE}"/>
              </a:ext>
            </a:extLst>
          </p:cNvPr>
          <p:cNvCxnSpPr>
            <a:cxnSpLocks/>
          </p:cNvCxnSpPr>
          <p:nvPr/>
        </p:nvCxnSpPr>
        <p:spPr>
          <a:xfrm>
            <a:off x="3436413" y="4361663"/>
            <a:ext cx="0" cy="120403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E2A501-EC62-4F7E-817F-7A228E54E1E3}"/>
                  </a:ext>
                </a:extLst>
              </p:cNvPr>
              <p:cNvSpPr txBox="1"/>
              <p:nvPr/>
            </p:nvSpPr>
            <p:spPr>
              <a:xfrm>
                <a:off x="3140114" y="5698596"/>
                <a:ext cx="656526" cy="582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E2A501-EC62-4F7E-817F-7A228E54E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114" y="5698596"/>
                <a:ext cx="656526" cy="5823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034F8767-4E77-4F99-881A-7E8212A91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02017" y="4228263"/>
            <a:ext cx="85725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9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Métodos de integración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6539EA-621D-4834-A601-E87CF714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44621" y="1760269"/>
            <a:ext cx="5523051" cy="3895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/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/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blipFill>
                <a:blip r:embed="rId5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/>
              <p:nvPr/>
            </p:nvSpPr>
            <p:spPr>
              <a:xfrm>
                <a:off x="1948905" y="5732874"/>
                <a:ext cx="27883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905" y="5732874"/>
                <a:ext cx="278833" cy="430887"/>
              </a:xfrm>
              <a:prstGeom prst="rect">
                <a:avLst/>
              </a:prstGeom>
              <a:blipFill>
                <a:blip r:embed="rId6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/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6AF346A-EF8E-4CAC-9D57-FDC1FA3D932C}"/>
              </a:ext>
            </a:extLst>
          </p:cNvPr>
          <p:cNvSpPr txBox="1"/>
          <p:nvPr/>
        </p:nvSpPr>
        <p:spPr>
          <a:xfrm>
            <a:off x="6003450" y="1464892"/>
            <a:ext cx="552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u="sng" dirty="0"/>
              <a:t>Método del Simpson 1/3 (Demostración)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BE0E62-22FA-448B-9760-F27E3088023A}"/>
                  </a:ext>
                </a:extLst>
              </p:cNvPr>
              <p:cNvSpPr txBox="1"/>
              <p:nvPr/>
            </p:nvSpPr>
            <p:spPr>
              <a:xfrm>
                <a:off x="6639069" y="2247168"/>
                <a:ext cx="3434786" cy="1562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s-A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AR" sz="24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s-AR" sz="2400" i="1">
                              <a:latin typeface="Cambria Math" panose="02040503050406030204" pitchFamily="18" charset="0"/>
                            </a:rPr>
                            <m:t>+4</m:t>
                          </m:r>
                          <m:sSub>
                            <m:sSubPr>
                              <m:ctrlPr>
                                <a:rPr lang="es-AR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AR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A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AR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AR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BE0E62-22FA-448B-9760-F27E30880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069" y="2247168"/>
                <a:ext cx="3434786" cy="1562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D52710-9F1E-408D-8B86-211FC0564ACE}"/>
              </a:ext>
            </a:extLst>
          </p:cNvPr>
          <p:cNvCxnSpPr>
            <a:cxnSpLocks/>
          </p:cNvCxnSpPr>
          <p:nvPr/>
        </p:nvCxnSpPr>
        <p:spPr>
          <a:xfrm>
            <a:off x="3436413" y="4361663"/>
            <a:ext cx="0" cy="120403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034F8767-4E77-4F99-881A-7E8212A91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02017" y="4228263"/>
            <a:ext cx="85725" cy="95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FDB54-7E02-4870-9F19-C0D3162EB2B4}"/>
                  </a:ext>
                </a:extLst>
              </p:cNvPr>
              <p:cNvSpPr txBox="1"/>
              <p:nvPr/>
            </p:nvSpPr>
            <p:spPr>
              <a:xfrm>
                <a:off x="3331062" y="5768233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FDB54-7E02-4870-9F19-C0D3162EB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062" y="5768233"/>
                <a:ext cx="238848" cy="369332"/>
              </a:xfrm>
              <a:prstGeom prst="rect">
                <a:avLst/>
              </a:prstGeom>
              <a:blipFill>
                <a:blip r:embed="rId11"/>
                <a:stretch>
                  <a:fillRect l="-27500" r="-3000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3569E6-10E1-4640-84E9-A1D6790A0187}"/>
              </a:ext>
            </a:extLst>
          </p:cNvPr>
          <p:cNvCxnSpPr>
            <a:cxnSpLocks/>
          </p:cNvCxnSpPr>
          <p:nvPr/>
        </p:nvCxnSpPr>
        <p:spPr>
          <a:xfrm>
            <a:off x="959005" y="4558371"/>
            <a:ext cx="383782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D7C8B1-F2F6-493F-AD49-305629795DB6}"/>
              </a:ext>
            </a:extLst>
          </p:cNvPr>
          <p:cNvCxnSpPr>
            <a:cxnSpLocks/>
          </p:cNvCxnSpPr>
          <p:nvPr/>
        </p:nvCxnSpPr>
        <p:spPr>
          <a:xfrm>
            <a:off x="959004" y="3080355"/>
            <a:ext cx="112931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C6C94E-B09C-41EC-8BE2-C4186CE1759E}"/>
              </a:ext>
            </a:extLst>
          </p:cNvPr>
          <p:cNvCxnSpPr>
            <a:cxnSpLocks/>
          </p:cNvCxnSpPr>
          <p:nvPr/>
        </p:nvCxnSpPr>
        <p:spPr>
          <a:xfrm>
            <a:off x="959004" y="4275888"/>
            <a:ext cx="2443013" cy="1417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B7900F-25C1-4C57-A45D-4220715CA64D}"/>
                  </a:ext>
                </a:extLst>
              </p:cNvPr>
              <p:cNvSpPr txBox="1"/>
              <p:nvPr/>
            </p:nvSpPr>
            <p:spPr>
              <a:xfrm>
                <a:off x="453450" y="2813669"/>
                <a:ext cx="373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B7900F-25C1-4C57-A45D-4220715CA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50" y="2813669"/>
                <a:ext cx="373757" cy="369332"/>
              </a:xfrm>
              <a:prstGeom prst="rect">
                <a:avLst/>
              </a:prstGeom>
              <a:blipFill>
                <a:blip r:embed="rId12"/>
                <a:stretch>
                  <a:fillRect l="-19355" r="-483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6E1239-AF27-4EDB-9996-4F3377A44F3E}"/>
                  </a:ext>
                </a:extLst>
              </p:cNvPr>
              <p:cNvSpPr txBox="1"/>
              <p:nvPr/>
            </p:nvSpPr>
            <p:spPr>
              <a:xfrm>
                <a:off x="502942" y="3947491"/>
                <a:ext cx="366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6E1239-AF27-4EDB-9996-4F3377A44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42" y="3947491"/>
                <a:ext cx="366639" cy="369332"/>
              </a:xfrm>
              <a:prstGeom prst="rect">
                <a:avLst/>
              </a:prstGeom>
              <a:blipFill>
                <a:blip r:embed="rId13"/>
                <a:stretch>
                  <a:fillRect l="-20000" r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AE70C4B-F4CA-42EF-B6D3-2FB86F8ABC16}"/>
                  </a:ext>
                </a:extLst>
              </p:cNvPr>
              <p:cNvSpPr txBox="1"/>
              <p:nvPr/>
            </p:nvSpPr>
            <p:spPr>
              <a:xfrm>
                <a:off x="489458" y="4343338"/>
                <a:ext cx="3737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AE70C4B-F4CA-42EF-B6D3-2FB86F8AB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58" y="4343338"/>
                <a:ext cx="373756" cy="369332"/>
              </a:xfrm>
              <a:prstGeom prst="rect">
                <a:avLst/>
              </a:prstGeom>
              <a:blipFill>
                <a:blip r:embed="rId14"/>
                <a:stretch>
                  <a:fillRect l="-19355" r="-483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5F5878-838F-4987-A7E5-AB6985E30340}"/>
                  </a:ext>
                </a:extLst>
              </p:cNvPr>
              <p:cNvSpPr txBox="1"/>
              <p:nvPr/>
            </p:nvSpPr>
            <p:spPr>
              <a:xfrm>
                <a:off x="6729760" y="3183001"/>
                <a:ext cx="2918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A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400" b="0" i="1" smtClean="0">
                              <a:latin typeface="Cambria Math" panose="02040503050406030204" pitchFamily="18" charset="0"/>
                            </a:rPr>
                            <m:t>𝐴𝑥</m:t>
                          </m:r>
                        </m:e>
                        <m:sup>
                          <m:r>
                            <a:rPr lang="es-A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5F5878-838F-4987-A7E5-AB6985E3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60" y="3183001"/>
                <a:ext cx="2918876" cy="369332"/>
              </a:xfrm>
              <a:prstGeom prst="rect">
                <a:avLst/>
              </a:prstGeom>
              <a:blipFill>
                <a:blip r:embed="rId15"/>
                <a:stretch>
                  <a:fillRect l="-2088" r="-146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D147DA-D6BC-465B-A5E6-E2808CB00221}"/>
                  </a:ext>
                </a:extLst>
              </p:cNvPr>
              <p:cNvSpPr txBox="1"/>
              <p:nvPr/>
            </p:nvSpPr>
            <p:spPr>
              <a:xfrm>
                <a:off x="6750693" y="3701452"/>
                <a:ext cx="4778488" cy="787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A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  <m:e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s-A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AR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A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AR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A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AR" sz="2400" i="1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  <m:sup>
                                    <m:r>
                                      <a:rPr lang="es-AR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AR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s-AR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AR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A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AR" sz="2400" i="1">
                                        <a:latin typeface="Cambria Math" panose="02040503050406030204" pitchFamily="18" charset="0"/>
                                      </a:rPr>
                                      <m:t>𝐵𝑥</m:t>
                                    </m:r>
                                  </m:e>
                                  <m:sup>
                                    <m:r>
                                      <a:rPr lang="es-AR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A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s-AR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AR" sz="2400" i="1">
                                <a:latin typeface="Cambria Math" panose="02040503050406030204" pitchFamily="18" charset="0"/>
                              </a:rPr>
                              <m:t>𝐶𝑥</m:t>
                            </m:r>
                          </m:e>
                        </m:d>
                      </m:e>
                      <m:sub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D147DA-D6BC-465B-A5E6-E2808CB00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693" y="3701452"/>
                <a:ext cx="4778488" cy="7879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AAE39D-6E9D-41CB-8243-B56F0DDF49DA}"/>
                  </a:ext>
                </a:extLst>
              </p:cNvPr>
              <p:cNvSpPr txBox="1"/>
              <p:nvPr/>
            </p:nvSpPr>
            <p:spPr>
              <a:xfrm>
                <a:off x="6750693" y="4675716"/>
                <a:ext cx="1824730" cy="57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A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AR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s-AR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s-AR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s-AR" sz="24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s-A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AR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AAE39D-6E9D-41CB-8243-B56F0DDF4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693" y="4675716"/>
                <a:ext cx="1824730" cy="57592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414F671D-99E0-47D7-A0D2-B2B1F47A17E2}"/>
              </a:ext>
            </a:extLst>
          </p:cNvPr>
          <p:cNvSpPr/>
          <p:nvPr/>
        </p:nvSpPr>
        <p:spPr>
          <a:xfrm>
            <a:off x="8600108" y="3638238"/>
            <a:ext cx="308895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2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8" grpId="0"/>
      <p:bldP spid="29" grpId="0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Métodos de integración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6539EA-621D-4834-A601-E87CF714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44621" y="1760269"/>
            <a:ext cx="5523051" cy="3895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/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/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blipFill>
                <a:blip r:embed="rId5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/>
              <p:nvPr/>
            </p:nvSpPr>
            <p:spPr>
              <a:xfrm>
                <a:off x="1948905" y="5732874"/>
                <a:ext cx="27883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905" y="5732874"/>
                <a:ext cx="278833" cy="430887"/>
              </a:xfrm>
              <a:prstGeom prst="rect">
                <a:avLst/>
              </a:prstGeom>
              <a:blipFill>
                <a:blip r:embed="rId6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/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6AF346A-EF8E-4CAC-9D57-FDC1FA3D932C}"/>
              </a:ext>
            </a:extLst>
          </p:cNvPr>
          <p:cNvSpPr txBox="1"/>
          <p:nvPr/>
        </p:nvSpPr>
        <p:spPr>
          <a:xfrm>
            <a:off x="6003450" y="1464892"/>
            <a:ext cx="552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u="sng" dirty="0"/>
              <a:t>Método del Simpson 1/3 (Demostración)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D52710-9F1E-408D-8B86-211FC0564ACE}"/>
              </a:ext>
            </a:extLst>
          </p:cNvPr>
          <p:cNvCxnSpPr>
            <a:cxnSpLocks/>
          </p:cNvCxnSpPr>
          <p:nvPr/>
        </p:nvCxnSpPr>
        <p:spPr>
          <a:xfrm>
            <a:off x="3436413" y="4361663"/>
            <a:ext cx="0" cy="120403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034F8767-4E77-4F99-881A-7E8212A914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02017" y="4228263"/>
            <a:ext cx="85725" cy="95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FDB54-7E02-4870-9F19-C0D3162EB2B4}"/>
                  </a:ext>
                </a:extLst>
              </p:cNvPr>
              <p:cNvSpPr txBox="1"/>
              <p:nvPr/>
            </p:nvSpPr>
            <p:spPr>
              <a:xfrm>
                <a:off x="3331062" y="5768233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FDB54-7E02-4870-9F19-C0D3162EB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062" y="5768233"/>
                <a:ext cx="238848" cy="369332"/>
              </a:xfrm>
              <a:prstGeom prst="rect">
                <a:avLst/>
              </a:prstGeom>
              <a:blipFill>
                <a:blip r:embed="rId10"/>
                <a:stretch>
                  <a:fillRect l="-27500" r="-3000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3569E6-10E1-4640-84E9-A1D6790A0187}"/>
              </a:ext>
            </a:extLst>
          </p:cNvPr>
          <p:cNvCxnSpPr>
            <a:cxnSpLocks/>
          </p:cNvCxnSpPr>
          <p:nvPr/>
        </p:nvCxnSpPr>
        <p:spPr>
          <a:xfrm>
            <a:off x="959005" y="4558371"/>
            <a:ext cx="383782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D7C8B1-F2F6-493F-AD49-305629795DB6}"/>
              </a:ext>
            </a:extLst>
          </p:cNvPr>
          <p:cNvCxnSpPr>
            <a:cxnSpLocks/>
          </p:cNvCxnSpPr>
          <p:nvPr/>
        </p:nvCxnSpPr>
        <p:spPr>
          <a:xfrm>
            <a:off x="959004" y="3080355"/>
            <a:ext cx="112931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C6C94E-B09C-41EC-8BE2-C4186CE1759E}"/>
              </a:ext>
            </a:extLst>
          </p:cNvPr>
          <p:cNvCxnSpPr>
            <a:cxnSpLocks/>
          </p:cNvCxnSpPr>
          <p:nvPr/>
        </p:nvCxnSpPr>
        <p:spPr>
          <a:xfrm>
            <a:off x="959004" y="4275888"/>
            <a:ext cx="2443013" cy="1417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B7900F-25C1-4C57-A45D-4220715CA64D}"/>
                  </a:ext>
                </a:extLst>
              </p:cNvPr>
              <p:cNvSpPr txBox="1"/>
              <p:nvPr/>
            </p:nvSpPr>
            <p:spPr>
              <a:xfrm>
                <a:off x="453450" y="2813669"/>
                <a:ext cx="373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B7900F-25C1-4C57-A45D-4220715CA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50" y="2813669"/>
                <a:ext cx="373757" cy="369332"/>
              </a:xfrm>
              <a:prstGeom prst="rect">
                <a:avLst/>
              </a:prstGeom>
              <a:blipFill>
                <a:blip r:embed="rId11"/>
                <a:stretch>
                  <a:fillRect l="-19355" r="-483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6E1239-AF27-4EDB-9996-4F3377A44F3E}"/>
                  </a:ext>
                </a:extLst>
              </p:cNvPr>
              <p:cNvSpPr txBox="1"/>
              <p:nvPr/>
            </p:nvSpPr>
            <p:spPr>
              <a:xfrm>
                <a:off x="502942" y="3947491"/>
                <a:ext cx="366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6E1239-AF27-4EDB-9996-4F3377A44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42" y="3947491"/>
                <a:ext cx="366639" cy="369332"/>
              </a:xfrm>
              <a:prstGeom prst="rect">
                <a:avLst/>
              </a:prstGeom>
              <a:blipFill>
                <a:blip r:embed="rId12"/>
                <a:stretch>
                  <a:fillRect l="-20000" r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AE70C4B-F4CA-42EF-B6D3-2FB86F8ABC16}"/>
                  </a:ext>
                </a:extLst>
              </p:cNvPr>
              <p:cNvSpPr txBox="1"/>
              <p:nvPr/>
            </p:nvSpPr>
            <p:spPr>
              <a:xfrm>
                <a:off x="489458" y="4343338"/>
                <a:ext cx="3737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AE70C4B-F4CA-42EF-B6D3-2FB86F8AB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58" y="4343338"/>
                <a:ext cx="373756" cy="369332"/>
              </a:xfrm>
              <a:prstGeom prst="rect">
                <a:avLst/>
              </a:prstGeom>
              <a:blipFill>
                <a:blip r:embed="rId13"/>
                <a:stretch>
                  <a:fillRect l="-19355" r="-483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5F5878-838F-4987-A7E5-AB6985E30340}"/>
                  </a:ext>
                </a:extLst>
              </p:cNvPr>
              <p:cNvSpPr txBox="1"/>
              <p:nvPr/>
            </p:nvSpPr>
            <p:spPr>
              <a:xfrm>
                <a:off x="6088152" y="2475115"/>
                <a:ext cx="267682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A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A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200" b="0" i="1" smtClean="0">
                              <a:latin typeface="Cambria Math" panose="02040503050406030204" pitchFamily="18" charset="0"/>
                            </a:rPr>
                            <m:t>𝐴𝑥</m:t>
                          </m:r>
                        </m:e>
                        <m:sup>
                          <m:r>
                            <a:rPr lang="es-AR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sz="2200" b="0" i="1" smtClean="0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es-A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5F5878-838F-4987-A7E5-AB6985E3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152" y="2475115"/>
                <a:ext cx="2676823" cy="338554"/>
              </a:xfrm>
              <a:prstGeom prst="rect">
                <a:avLst/>
              </a:prstGeom>
              <a:blipFill>
                <a:blip r:embed="rId14"/>
                <a:stretch>
                  <a:fillRect l="-2050" t="-3571" r="-1367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AAE39D-6E9D-41CB-8243-B56F0DDF49DA}"/>
                  </a:ext>
                </a:extLst>
              </p:cNvPr>
              <p:cNvSpPr txBox="1"/>
              <p:nvPr/>
            </p:nvSpPr>
            <p:spPr>
              <a:xfrm>
                <a:off x="9422460" y="2380377"/>
                <a:ext cx="2365840" cy="5280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AR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AR" sz="2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s-AR" sz="2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s-AR" sz="2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s-AR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AR" sz="22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AAE39D-6E9D-41CB-8243-B56F0DDF4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460" y="2380377"/>
                <a:ext cx="2365840" cy="528030"/>
              </a:xfrm>
              <a:prstGeom prst="rect">
                <a:avLst/>
              </a:prstGeom>
              <a:blipFill>
                <a:blip r:embed="rId15"/>
                <a:stretch>
                  <a:fillRect l="-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53DC24-FA41-4B78-8A91-CD7906F95383}"/>
                  </a:ext>
                </a:extLst>
              </p:cNvPr>
              <p:cNvSpPr txBox="1"/>
              <p:nvPr/>
            </p:nvSpPr>
            <p:spPr>
              <a:xfrm>
                <a:off x="7065383" y="3362134"/>
                <a:ext cx="3294812" cy="337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A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s-A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200" b="0" i="1" smtClean="0">
                              <a:latin typeface="Cambria Math" panose="02040503050406030204" pitchFamily="18" charset="0"/>
                            </a:rPr>
                            <m:t>𝐴h</m:t>
                          </m:r>
                        </m:e>
                        <m:sup>
                          <m:r>
                            <a:rPr lang="es-AR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sz="2200" b="0" i="1" smtClean="0">
                          <a:latin typeface="Cambria Math" panose="02040503050406030204" pitchFamily="18" charset="0"/>
                        </a:rPr>
                        <m:t>𝐵h</m:t>
                      </m:r>
                      <m:r>
                        <a:rPr lang="es-A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A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53DC24-FA41-4B78-8A91-CD7906F95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83" y="3362134"/>
                <a:ext cx="3294812" cy="337593"/>
              </a:xfrm>
              <a:prstGeom prst="rect">
                <a:avLst/>
              </a:prstGeom>
              <a:blipFill>
                <a:blip r:embed="rId16"/>
                <a:stretch>
                  <a:fillRect l="-1664" t="-1818" r="-370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59D280-4B29-44E1-857C-61C355C80560}"/>
                  </a:ext>
                </a:extLst>
              </p:cNvPr>
              <p:cNvSpPr txBox="1"/>
              <p:nvPr/>
            </p:nvSpPr>
            <p:spPr>
              <a:xfrm>
                <a:off x="6896788" y="3882821"/>
                <a:ext cx="3515642" cy="337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sz="22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A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s-AR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AR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𝐴h</m:t>
                        </m:r>
                      </m:e>
                      <m:sup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AR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AR" sz="2200" i="1">
                        <a:latin typeface="Cambria Math" panose="02040503050406030204" pitchFamily="18" charset="0"/>
                      </a:rPr>
                      <m:t>𝐵h</m:t>
                    </m:r>
                    <m:r>
                      <a:rPr lang="es-AR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AR" sz="22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AR" sz="22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A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AR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59D280-4B29-44E1-857C-61C355C80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788" y="3882821"/>
                <a:ext cx="3515642" cy="337593"/>
              </a:xfrm>
              <a:prstGeom prst="rect">
                <a:avLst/>
              </a:prstGeom>
              <a:blipFill>
                <a:blip r:embed="rId17"/>
                <a:stretch>
                  <a:fillRect l="-2773" t="-1818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A99AB0-DD65-46E0-B336-12A041ED9E38}"/>
              </a:ext>
            </a:extLst>
          </p:cNvPr>
          <p:cNvCxnSpPr/>
          <p:nvPr/>
        </p:nvCxnSpPr>
        <p:spPr>
          <a:xfrm>
            <a:off x="6642723" y="4361663"/>
            <a:ext cx="394753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091633B-540F-4482-9D51-04E6856C03D2}"/>
                  </a:ext>
                </a:extLst>
              </p:cNvPr>
              <p:cNvSpPr/>
              <p:nvPr/>
            </p:nvSpPr>
            <p:spPr>
              <a:xfrm>
                <a:off x="6361182" y="3578159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091633B-540F-4482-9D51-04E6856C03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182" y="3578159"/>
                <a:ext cx="41069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7B76DB-3618-4333-89AC-302788D5B617}"/>
                  </a:ext>
                </a:extLst>
              </p:cNvPr>
              <p:cNvSpPr/>
              <p:nvPr/>
            </p:nvSpPr>
            <p:spPr>
              <a:xfrm>
                <a:off x="7365233" y="4560392"/>
                <a:ext cx="288508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200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s-AR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𝐴h</m:t>
                          </m:r>
                        </m:e>
                        <m:sup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sz="2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AR" sz="22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A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AR" sz="2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AR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7B76DB-3618-4333-89AC-302788D5B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233" y="4560392"/>
                <a:ext cx="2885085" cy="430887"/>
              </a:xfrm>
              <a:prstGeom prst="rect">
                <a:avLst/>
              </a:prstGeom>
              <a:blipFill>
                <a:blip r:embed="rId19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EDFA0D-AFBC-4990-A37C-D6CF85E3DD46}"/>
                  </a:ext>
                </a:extLst>
              </p:cNvPr>
              <p:cNvSpPr/>
              <p:nvPr/>
            </p:nvSpPr>
            <p:spPr>
              <a:xfrm>
                <a:off x="7364913" y="5099702"/>
                <a:ext cx="288508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200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s-AR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𝐴h</m:t>
                          </m:r>
                        </m:e>
                        <m:sup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AR" sz="2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AR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AR" sz="2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AR" sz="22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AR" sz="22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EDFA0D-AFBC-4990-A37C-D6CF85E3D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913" y="5099702"/>
                <a:ext cx="2885085" cy="430887"/>
              </a:xfrm>
              <a:prstGeom prst="rect">
                <a:avLst/>
              </a:prstGeom>
              <a:blipFill>
                <a:blip r:embed="rId2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2C7D9C1-5C1B-447A-BD45-5B50E8D5D004}"/>
                  </a:ext>
                </a:extLst>
              </p:cNvPr>
              <p:cNvSpPr/>
              <p:nvPr/>
            </p:nvSpPr>
            <p:spPr>
              <a:xfrm>
                <a:off x="7364913" y="5599476"/>
                <a:ext cx="289771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200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s-AR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𝐴h</m:t>
                          </m:r>
                        </m:e>
                        <m:sup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AR" sz="2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AR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AR" sz="2200" b="0" i="1" dirty="0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s-AR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2C7D9C1-5C1B-447A-BD45-5B50E8D5D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913" y="5599476"/>
                <a:ext cx="2897716" cy="430887"/>
              </a:xfrm>
              <a:prstGeom prst="rect">
                <a:avLst/>
              </a:prstGeom>
              <a:blipFill>
                <a:blip r:embed="rId2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1149CE7-4196-46AA-86F9-3A6387A23C18}"/>
              </a:ext>
            </a:extLst>
          </p:cNvPr>
          <p:cNvSpPr/>
          <p:nvPr/>
        </p:nvSpPr>
        <p:spPr>
          <a:xfrm>
            <a:off x="7265495" y="5599480"/>
            <a:ext cx="3063182" cy="4997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D66BDB-3C22-4B44-9CDE-45C2FD76C46E}"/>
              </a:ext>
            </a:extLst>
          </p:cNvPr>
          <p:cNvSpPr/>
          <p:nvPr/>
        </p:nvSpPr>
        <p:spPr>
          <a:xfrm>
            <a:off x="9300117" y="2359168"/>
            <a:ext cx="2488183" cy="6160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9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0" grpId="0"/>
      <p:bldP spid="7" grpId="0"/>
      <p:bldP spid="8" grpId="0"/>
      <p:bldP spid="32" grpId="0"/>
      <p:bldP spid="33" grpId="0"/>
      <p:bldP spid="9" grpId="0" animBg="1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Métodos de integración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6539EA-621D-4834-A601-E87CF714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44621" y="1760269"/>
            <a:ext cx="5523051" cy="3895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/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/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blipFill>
                <a:blip r:embed="rId5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/>
              <p:nvPr/>
            </p:nvSpPr>
            <p:spPr>
              <a:xfrm>
                <a:off x="1948905" y="5732874"/>
                <a:ext cx="27883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905" y="5732874"/>
                <a:ext cx="278833" cy="430887"/>
              </a:xfrm>
              <a:prstGeom prst="rect">
                <a:avLst/>
              </a:prstGeom>
              <a:blipFill>
                <a:blip r:embed="rId6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/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6AF346A-EF8E-4CAC-9D57-FDC1FA3D932C}"/>
              </a:ext>
            </a:extLst>
          </p:cNvPr>
          <p:cNvSpPr txBox="1"/>
          <p:nvPr/>
        </p:nvSpPr>
        <p:spPr>
          <a:xfrm>
            <a:off x="6003450" y="1464892"/>
            <a:ext cx="552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u="sng" dirty="0"/>
              <a:t>Método del Simpson 1/3 (Demostración)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D52710-9F1E-408D-8B86-211FC0564ACE}"/>
              </a:ext>
            </a:extLst>
          </p:cNvPr>
          <p:cNvCxnSpPr>
            <a:cxnSpLocks/>
          </p:cNvCxnSpPr>
          <p:nvPr/>
        </p:nvCxnSpPr>
        <p:spPr>
          <a:xfrm>
            <a:off x="3436413" y="4361663"/>
            <a:ext cx="0" cy="120403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034F8767-4E77-4F99-881A-7E8212A914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02017" y="4228263"/>
            <a:ext cx="85725" cy="95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FDB54-7E02-4870-9F19-C0D3162EB2B4}"/>
                  </a:ext>
                </a:extLst>
              </p:cNvPr>
              <p:cNvSpPr txBox="1"/>
              <p:nvPr/>
            </p:nvSpPr>
            <p:spPr>
              <a:xfrm>
                <a:off x="3331062" y="5768233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FDB54-7E02-4870-9F19-C0D3162EB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062" y="5768233"/>
                <a:ext cx="238848" cy="369332"/>
              </a:xfrm>
              <a:prstGeom prst="rect">
                <a:avLst/>
              </a:prstGeom>
              <a:blipFill>
                <a:blip r:embed="rId10"/>
                <a:stretch>
                  <a:fillRect l="-27500" r="-3000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3569E6-10E1-4640-84E9-A1D6790A0187}"/>
              </a:ext>
            </a:extLst>
          </p:cNvPr>
          <p:cNvCxnSpPr>
            <a:cxnSpLocks/>
          </p:cNvCxnSpPr>
          <p:nvPr/>
        </p:nvCxnSpPr>
        <p:spPr>
          <a:xfrm>
            <a:off x="959005" y="4558371"/>
            <a:ext cx="383782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D7C8B1-F2F6-493F-AD49-305629795DB6}"/>
              </a:ext>
            </a:extLst>
          </p:cNvPr>
          <p:cNvCxnSpPr>
            <a:cxnSpLocks/>
          </p:cNvCxnSpPr>
          <p:nvPr/>
        </p:nvCxnSpPr>
        <p:spPr>
          <a:xfrm>
            <a:off x="959004" y="3080355"/>
            <a:ext cx="112931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C6C94E-B09C-41EC-8BE2-C4186CE1759E}"/>
              </a:ext>
            </a:extLst>
          </p:cNvPr>
          <p:cNvCxnSpPr>
            <a:cxnSpLocks/>
          </p:cNvCxnSpPr>
          <p:nvPr/>
        </p:nvCxnSpPr>
        <p:spPr>
          <a:xfrm>
            <a:off x="959004" y="4275888"/>
            <a:ext cx="2443013" cy="1417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B7900F-25C1-4C57-A45D-4220715CA64D}"/>
                  </a:ext>
                </a:extLst>
              </p:cNvPr>
              <p:cNvSpPr txBox="1"/>
              <p:nvPr/>
            </p:nvSpPr>
            <p:spPr>
              <a:xfrm>
                <a:off x="453450" y="2813669"/>
                <a:ext cx="373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B7900F-25C1-4C57-A45D-4220715CA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50" y="2813669"/>
                <a:ext cx="373757" cy="369332"/>
              </a:xfrm>
              <a:prstGeom prst="rect">
                <a:avLst/>
              </a:prstGeom>
              <a:blipFill>
                <a:blip r:embed="rId11"/>
                <a:stretch>
                  <a:fillRect l="-19355" r="-483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6E1239-AF27-4EDB-9996-4F3377A44F3E}"/>
                  </a:ext>
                </a:extLst>
              </p:cNvPr>
              <p:cNvSpPr txBox="1"/>
              <p:nvPr/>
            </p:nvSpPr>
            <p:spPr>
              <a:xfrm>
                <a:off x="502942" y="3947491"/>
                <a:ext cx="366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6E1239-AF27-4EDB-9996-4F3377A44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42" y="3947491"/>
                <a:ext cx="366639" cy="369332"/>
              </a:xfrm>
              <a:prstGeom prst="rect">
                <a:avLst/>
              </a:prstGeom>
              <a:blipFill>
                <a:blip r:embed="rId12"/>
                <a:stretch>
                  <a:fillRect l="-20000" r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AE70C4B-F4CA-42EF-B6D3-2FB86F8ABC16}"/>
                  </a:ext>
                </a:extLst>
              </p:cNvPr>
              <p:cNvSpPr txBox="1"/>
              <p:nvPr/>
            </p:nvSpPr>
            <p:spPr>
              <a:xfrm>
                <a:off x="489458" y="4343338"/>
                <a:ext cx="3737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AE70C4B-F4CA-42EF-B6D3-2FB86F8AB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58" y="4343338"/>
                <a:ext cx="373756" cy="369332"/>
              </a:xfrm>
              <a:prstGeom prst="rect">
                <a:avLst/>
              </a:prstGeom>
              <a:blipFill>
                <a:blip r:embed="rId13"/>
                <a:stretch>
                  <a:fillRect l="-19355" r="-483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AAE39D-6E9D-41CB-8243-B56F0DDF49DA}"/>
                  </a:ext>
                </a:extLst>
              </p:cNvPr>
              <p:cNvSpPr txBox="1"/>
              <p:nvPr/>
            </p:nvSpPr>
            <p:spPr>
              <a:xfrm>
                <a:off x="6354531" y="2386029"/>
                <a:ext cx="2365840" cy="5280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AR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AR" sz="2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s-AR" sz="2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s-AR" sz="22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s-AR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𝐶h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AAE39D-6E9D-41CB-8243-B56F0DDF4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531" y="2386029"/>
                <a:ext cx="2365840" cy="52803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455C957-A0E7-4111-9FC9-7421BA2A23D0}"/>
                  </a:ext>
                </a:extLst>
              </p:cNvPr>
              <p:cNvSpPr txBox="1"/>
              <p:nvPr/>
            </p:nvSpPr>
            <p:spPr>
              <a:xfrm>
                <a:off x="6354531" y="3129746"/>
                <a:ext cx="2796791" cy="487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A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s-AR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𝐴h</m:t>
                        </m:r>
                      </m:e>
                      <m:sup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AR" sz="2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A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6</m:t>
                    </m:r>
                    <m:sSub>
                      <m:sSubPr>
                        <m:ctrlPr>
                          <a:rPr lang="es-AR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2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AR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455C957-A0E7-4111-9FC9-7421BA2A2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531" y="3129746"/>
                <a:ext cx="2796791" cy="4875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770BFD-A8D4-4841-8E76-6B1AED1A4EAD}"/>
                  </a:ext>
                </a:extLst>
              </p:cNvPr>
              <p:cNvSpPr txBox="1"/>
              <p:nvPr/>
            </p:nvSpPr>
            <p:spPr>
              <a:xfrm>
                <a:off x="6354531" y="3848144"/>
                <a:ext cx="3881191" cy="487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AR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2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AR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2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AR" sz="2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AR" sz="22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AR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2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AR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AR" sz="2200" i="1" dirty="0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s-AR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2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AR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AR" sz="2200" i="1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s-AR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2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AR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770BFD-A8D4-4841-8E76-6B1AED1A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531" y="3848144"/>
                <a:ext cx="3881191" cy="48756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EC0067E-71EF-4EB2-BAB5-4BA05D83F2D9}"/>
                  </a:ext>
                </a:extLst>
              </p:cNvPr>
              <p:cNvSpPr/>
              <p:nvPr/>
            </p:nvSpPr>
            <p:spPr>
              <a:xfrm>
                <a:off x="9195926" y="2434600"/>
                <a:ext cx="289771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200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s-AR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𝐴h</m:t>
                          </m:r>
                        </m:e>
                        <m:sup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AR" sz="2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AR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AR" sz="2200" b="0" i="1" dirty="0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s-AR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EC0067E-71EF-4EB2-BAB5-4BA05D83F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926" y="2434600"/>
                <a:ext cx="2897716" cy="430887"/>
              </a:xfrm>
              <a:prstGeom prst="rect">
                <a:avLst/>
              </a:prstGeom>
              <a:blipFill>
                <a:blip r:embed="rId17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80850F-875C-4D97-B9E3-7FAD03D76EC4}"/>
                  </a:ext>
                </a:extLst>
              </p:cNvPr>
              <p:cNvSpPr txBox="1"/>
              <p:nvPr/>
            </p:nvSpPr>
            <p:spPr>
              <a:xfrm>
                <a:off x="6354531" y="4566919"/>
                <a:ext cx="3117905" cy="487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AR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2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AR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2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AR" sz="2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AR" sz="220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AR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2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AR" sz="22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AR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AR" sz="22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AR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2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AR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80850F-875C-4D97-B9E3-7FAD03D76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531" y="4566919"/>
                <a:ext cx="3117905" cy="48756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86B25A-8A31-4432-B947-4526CE426181}"/>
                  </a:ext>
                </a:extLst>
              </p:cNvPr>
              <p:cNvSpPr txBox="1"/>
              <p:nvPr/>
            </p:nvSpPr>
            <p:spPr>
              <a:xfrm>
                <a:off x="6354531" y="2381729"/>
                <a:ext cx="2469907" cy="5280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AR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AR" sz="2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s-AR" sz="2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s-AR" sz="22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s-AR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s-AR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2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AR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AR" sz="22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86B25A-8A31-4432-B947-4526CE426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531" y="2381729"/>
                <a:ext cx="2469907" cy="52803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252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8" grpId="0"/>
      <p:bldP spid="34" grpId="0"/>
      <p:bldP spid="36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Métodos de integración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6539EA-621D-4834-A601-E87CF714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44621" y="1760269"/>
            <a:ext cx="5523051" cy="3895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/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/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blipFill>
                <a:blip r:embed="rId5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/>
              <p:nvPr/>
            </p:nvSpPr>
            <p:spPr>
              <a:xfrm>
                <a:off x="1948905" y="5732874"/>
                <a:ext cx="27883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905" y="5732874"/>
                <a:ext cx="278833" cy="430887"/>
              </a:xfrm>
              <a:prstGeom prst="rect">
                <a:avLst/>
              </a:prstGeom>
              <a:blipFill>
                <a:blip r:embed="rId6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/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D52710-9F1E-408D-8B86-211FC0564ACE}"/>
              </a:ext>
            </a:extLst>
          </p:cNvPr>
          <p:cNvCxnSpPr>
            <a:cxnSpLocks/>
          </p:cNvCxnSpPr>
          <p:nvPr/>
        </p:nvCxnSpPr>
        <p:spPr>
          <a:xfrm>
            <a:off x="3436413" y="4361663"/>
            <a:ext cx="0" cy="120403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034F8767-4E77-4F99-881A-7E8212A914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02017" y="4228263"/>
            <a:ext cx="85725" cy="95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FDB54-7E02-4870-9F19-C0D3162EB2B4}"/>
                  </a:ext>
                </a:extLst>
              </p:cNvPr>
              <p:cNvSpPr txBox="1"/>
              <p:nvPr/>
            </p:nvSpPr>
            <p:spPr>
              <a:xfrm>
                <a:off x="3331062" y="5768233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0FDB54-7E02-4870-9F19-C0D3162EB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062" y="5768233"/>
                <a:ext cx="238848" cy="369332"/>
              </a:xfrm>
              <a:prstGeom prst="rect">
                <a:avLst/>
              </a:prstGeom>
              <a:blipFill>
                <a:blip r:embed="rId10"/>
                <a:stretch>
                  <a:fillRect l="-27500" r="-3000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3569E6-10E1-4640-84E9-A1D6790A0187}"/>
              </a:ext>
            </a:extLst>
          </p:cNvPr>
          <p:cNvCxnSpPr>
            <a:cxnSpLocks/>
          </p:cNvCxnSpPr>
          <p:nvPr/>
        </p:nvCxnSpPr>
        <p:spPr>
          <a:xfrm>
            <a:off x="959005" y="4558371"/>
            <a:ext cx="383782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D7C8B1-F2F6-493F-AD49-305629795DB6}"/>
              </a:ext>
            </a:extLst>
          </p:cNvPr>
          <p:cNvCxnSpPr>
            <a:cxnSpLocks/>
          </p:cNvCxnSpPr>
          <p:nvPr/>
        </p:nvCxnSpPr>
        <p:spPr>
          <a:xfrm>
            <a:off x="959004" y="3080355"/>
            <a:ext cx="112931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C6C94E-B09C-41EC-8BE2-C4186CE1759E}"/>
              </a:ext>
            </a:extLst>
          </p:cNvPr>
          <p:cNvCxnSpPr>
            <a:cxnSpLocks/>
          </p:cNvCxnSpPr>
          <p:nvPr/>
        </p:nvCxnSpPr>
        <p:spPr>
          <a:xfrm>
            <a:off x="959004" y="4275888"/>
            <a:ext cx="2443013" cy="1417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B7900F-25C1-4C57-A45D-4220715CA64D}"/>
                  </a:ext>
                </a:extLst>
              </p:cNvPr>
              <p:cNvSpPr txBox="1"/>
              <p:nvPr/>
            </p:nvSpPr>
            <p:spPr>
              <a:xfrm>
                <a:off x="453450" y="2813669"/>
                <a:ext cx="373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B7900F-25C1-4C57-A45D-4220715CA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50" y="2813669"/>
                <a:ext cx="373757" cy="369332"/>
              </a:xfrm>
              <a:prstGeom prst="rect">
                <a:avLst/>
              </a:prstGeom>
              <a:blipFill>
                <a:blip r:embed="rId11"/>
                <a:stretch>
                  <a:fillRect l="-19355" r="-483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6E1239-AF27-4EDB-9996-4F3377A44F3E}"/>
                  </a:ext>
                </a:extLst>
              </p:cNvPr>
              <p:cNvSpPr txBox="1"/>
              <p:nvPr/>
            </p:nvSpPr>
            <p:spPr>
              <a:xfrm>
                <a:off x="502942" y="3947491"/>
                <a:ext cx="366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6E1239-AF27-4EDB-9996-4F3377A44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42" y="3947491"/>
                <a:ext cx="366639" cy="369332"/>
              </a:xfrm>
              <a:prstGeom prst="rect">
                <a:avLst/>
              </a:prstGeom>
              <a:blipFill>
                <a:blip r:embed="rId12"/>
                <a:stretch>
                  <a:fillRect l="-20000" r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AE70C4B-F4CA-42EF-B6D3-2FB86F8ABC16}"/>
                  </a:ext>
                </a:extLst>
              </p:cNvPr>
              <p:cNvSpPr txBox="1"/>
              <p:nvPr/>
            </p:nvSpPr>
            <p:spPr>
              <a:xfrm>
                <a:off x="489458" y="4343338"/>
                <a:ext cx="3737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AE70C4B-F4CA-42EF-B6D3-2FB86F8AB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58" y="4343338"/>
                <a:ext cx="373756" cy="369332"/>
              </a:xfrm>
              <a:prstGeom prst="rect">
                <a:avLst/>
              </a:prstGeom>
              <a:blipFill>
                <a:blip r:embed="rId13"/>
                <a:stretch>
                  <a:fillRect l="-19355" r="-483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F686C-8BC8-4B63-9CBF-5D7F9A4B3689}"/>
              </a:ext>
            </a:extLst>
          </p:cNvPr>
          <p:cNvGrpSpPr/>
          <p:nvPr/>
        </p:nvGrpSpPr>
        <p:grpSpPr>
          <a:xfrm>
            <a:off x="5975133" y="1512765"/>
            <a:ext cx="6088048" cy="2195365"/>
            <a:chOff x="5708515" y="2233760"/>
            <a:chExt cx="6088048" cy="219536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1776599-137D-4301-81E9-A58390EE6CFF}"/>
                </a:ext>
              </a:extLst>
            </p:cNvPr>
            <p:cNvSpPr/>
            <p:nvPr/>
          </p:nvSpPr>
          <p:spPr>
            <a:xfrm>
              <a:off x="5708515" y="2233760"/>
              <a:ext cx="6088048" cy="2195365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769E09-34E0-49B9-8CEB-9F6AC177A517}"/>
                </a:ext>
              </a:extLst>
            </p:cNvPr>
            <p:cNvSpPr txBox="1"/>
            <p:nvPr/>
          </p:nvSpPr>
          <p:spPr>
            <a:xfrm>
              <a:off x="5857698" y="2373089"/>
              <a:ext cx="552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400" u="sng" dirty="0"/>
                <a:t>Método del Simpson 1/3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6F0B56-DA1E-4A0C-9AFA-5FA9A4229A94}"/>
                </a:ext>
              </a:extLst>
            </p:cNvPr>
            <p:cNvSpPr txBox="1"/>
            <p:nvPr/>
          </p:nvSpPr>
          <p:spPr>
            <a:xfrm>
              <a:off x="5857698" y="3098533"/>
              <a:ext cx="65" cy="8617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2800" dirty="0"/>
            </a:p>
            <a:p>
              <a:endParaRPr 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848A86-605C-4AA2-9E32-C132004606C1}"/>
                  </a:ext>
                </a:extLst>
              </p:cNvPr>
              <p:cNvSpPr/>
              <p:nvPr/>
            </p:nvSpPr>
            <p:spPr>
              <a:xfrm>
                <a:off x="6937690" y="2470242"/>
                <a:ext cx="4162934" cy="712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sz="2800" i="1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s-AR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A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2800" i="1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s-AR" sz="2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s-AR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AR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AR" sz="28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AR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AR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800" i="1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AR" sz="2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AR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AR" sz="28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AR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AR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AR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848A86-605C-4AA2-9E32-C13200460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690" y="2470242"/>
                <a:ext cx="4162934" cy="7127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189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Métodos de integración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6539EA-621D-4834-A601-E87CF714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44621" y="1760269"/>
            <a:ext cx="5523050" cy="3895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/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7" y="5655994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/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blipFill>
                <a:blip r:embed="rId5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/>
              <p:nvPr/>
            </p:nvSpPr>
            <p:spPr>
              <a:xfrm>
                <a:off x="2004661" y="5698596"/>
                <a:ext cx="27883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F3360-7DE3-4F46-BF33-4AA6439B8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661" y="5698596"/>
                <a:ext cx="27883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/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70B9B-E537-4C2F-A237-DDE015603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947" y="5698597"/>
                <a:ext cx="2788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A39EA34-D3F3-4B3E-9503-8E2F5D0D22BF}"/>
              </a:ext>
            </a:extLst>
          </p:cNvPr>
          <p:cNvGrpSpPr/>
          <p:nvPr/>
        </p:nvGrpSpPr>
        <p:grpSpPr>
          <a:xfrm>
            <a:off x="5300293" y="1325563"/>
            <a:ext cx="6712393" cy="2648706"/>
            <a:chOff x="5643321" y="2233760"/>
            <a:chExt cx="6218434" cy="264870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9284C4-25F2-4ED6-B8FC-DC27F0ED3473}"/>
                </a:ext>
              </a:extLst>
            </p:cNvPr>
            <p:cNvSpPr/>
            <p:nvPr/>
          </p:nvSpPr>
          <p:spPr>
            <a:xfrm>
              <a:off x="5708515" y="2233760"/>
              <a:ext cx="6088048" cy="2195365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AF346A-EF8E-4CAC-9D57-FDC1FA3D932C}"/>
                </a:ext>
              </a:extLst>
            </p:cNvPr>
            <p:cNvSpPr txBox="1"/>
            <p:nvPr/>
          </p:nvSpPr>
          <p:spPr>
            <a:xfrm>
              <a:off x="5857698" y="2373089"/>
              <a:ext cx="5523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400" u="sng" dirty="0"/>
                <a:t>Método del Simpson 3/8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BE0E62-22FA-448B-9760-F27E3088023A}"/>
                    </a:ext>
                  </a:extLst>
                </p:cNvPr>
                <p:cNvSpPr txBox="1"/>
                <p:nvPr/>
              </p:nvSpPr>
              <p:spPr>
                <a:xfrm>
                  <a:off x="5643321" y="3269460"/>
                  <a:ext cx="6218434" cy="16130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𝐴𝑟𝑒𝑎</m:t>
                        </m:r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s-A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A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s-A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s-AR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s-A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s-A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A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s-AR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s-AR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s-AR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r>
                                          <a:rPr lang="es-A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s-AR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AR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s-AR" i="1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s-AR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r>
                                          <a:rPr lang="es-A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s-A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A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s-A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A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s-A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s-AR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  <a:p>
                  <a:endParaRPr lang="en-US" sz="280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BE0E62-22FA-448B-9760-F27E308802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321" y="3269460"/>
                  <a:ext cx="6218434" cy="16130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E2A501-EC62-4F7E-817F-7A228E54E1E3}"/>
                  </a:ext>
                </a:extLst>
              </p:cNvPr>
              <p:cNvSpPr txBox="1"/>
              <p:nvPr/>
            </p:nvSpPr>
            <p:spPr>
              <a:xfrm>
                <a:off x="2683404" y="5791576"/>
                <a:ext cx="639278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E2A501-EC62-4F7E-817F-7A228E54E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404" y="5791576"/>
                <a:ext cx="639278" cy="4675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EB59DF-9CDF-427F-9920-EDAC15EABE75}"/>
                  </a:ext>
                </a:extLst>
              </p:cNvPr>
              <p:cNvSpPr txBox="1"/>
              <p:nvPr/>
            </p:nvSpPr>
            <p:spPr>
              <a:xfrm>
                <a:off x="3550759" y="5791576"/>
                <a:ext cx="639278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s-A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EB59DF-9CDF-427F-9920-EDAC15EAB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759" y="5791576"/>
                <a:ext cx="639278" cy="4675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99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A0FA4-D5B2-4978-8A01-13465858F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75" y="5280025"/>
            <a:ext cx="7115175" cy="1325563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https://public.flourish.studio/visualisation/2476867/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B3413-3B84-431D-A506-A2A2AA2A9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1485900"/>
            <a:ext cx="11706225" cy="38862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6B95476-435B-4644-967D-1071D760C6B1}"/>
              </a:ext>
            </a:extLst>
          </p:cNvPr>
          <p:cNvSpPr txBox="1">
            <a:spLocks/>
          </p:cNvSpPr>
          <p:nvPr/>
        </p:nvSpPr>
        <p:spPr>
          <a:xfrm>
            <a:off x="39543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/>
              <a:t>Errores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69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69B48F1-B1FA-4B77-BD7A-19CE695A70C9}"/>
              </a:ext>
            </a:extLst>
          </p:cNvPr>
          <p:cNvSpPr txBox="1">
            <a:spLocks/>
          </p:cNvSpPr>
          <p:nvPr/>
        </p:nvSpPr>
        <p:spPr>
          <a:xfrm>
            <a:off x="39543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/>
              <a:t>Integrales dobles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36C827-C63C-4005-B95A-D5217E39D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95701" y="1475245"/>
            <a:ext cx="6000750" cy="45434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EC338A1-3B30-41EC-B4FD-349873AE4031}"/>
                  </a:ext>
                </a:extLst>
              </p:cNvPr>
              <p:cNvSpPr/>
              <p:nvPr/>
            </p:nvSpPr>
            <p:spPr>
              <a:xfrm>
                <a:off x="8232794" y="2963968"/>
                <a:ext cx="3282373" cy="941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s-A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d>
                            <m:dPr>
                              <m:ctrlPr>
                                <a:rPr lang="es-A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AR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s-A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  <m:e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s-A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s-AR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AR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d>
                          <m:r>
                            <a:rPr lang="es-AR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EC338A1-3B30-41EC-B4FD-349873AE40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794" y="2963968"/>
                <a:ext cx="3282373" cy="941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733A4-DDFC-4D66-BDD8-1720B47DD6F3}"/>
                  </a:ext>
                </a:extLst>
              </p:cNvPr>
              <p:cNvSpPr/>
              <p:nvPr/>
            </p:nvSpPr>
            <p:spPr>
              <a:xfrm>
                <a:off x="8329048" y="1806163"/>
                <a:ext cx="2831416" cy="930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A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s-A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733A4-DDFC-4D66-BDD8-1720B47DD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048" y="1806163"/>
                <a:ext cx="2831416" cy="9300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147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69B48F1-B1FA-4B77-BD7A-19CE695A70C9}"/>
              </a:ext>
            </a:extLst>
          </p:cNvPr>
          <p:cNvSpPr txBox="1">
            <a:spLocks/>
          </p:cNvSpPr>
          <p:nvPr/>
        </p:nvSpPr>
        <p:spPr>
          <a:xfrm>
            <a:off x="39543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/>
              <a:t>Integrales dobles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36C827-C63C-4005-B95A-D5217E39D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95701" y="1475245"/>
            <a:ext cx="6000750" cy="45434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EC338A1-3B30-41EC-B4FD-349873AE4031}"/>
                  </a:ext>
                </a:extLst>
              </p:cNvPr>
              <p:cNvSpPr/>
              <p:nvPr/>
            </p:nvSpPr>
            <p:spPr>
              <a:xfrm>
                <a:off x="8232794" y="2963968"/>
                <a:ext cx="3282373" cy="941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s-A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d>
                            <m:dPr>
                              <m:ctrlPr>
                                <a:rPr lang="es-A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AR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s-A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  <m:e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s-A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s-AR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AR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d>
                          <m:r>
                            <a:rPr lang="es-AR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EC338A1-3B30-41EC-B4FD-349873AE40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794" y="2963968"/>
                <a:ext cx="3282373" cy="941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733A4-DDFC-4D66-BDD8-1720B47DD6F3}"/>
                  </a:ext>
                </a:extLst>
              </p:cNvPr>
              <p:cNvSpPr/>
              <p:nvPr/>
            </p:nvSpPr>
            <p:spPr>
              <a:xfrm>
                <a:off x="8329048" y="1806163"/>
                <a:ext cx="2831416" cy="930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A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s-A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733A4-DDFC-4D66-BDD8-1720B47DD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048" y="1806163"/>
                <a:ext cx="2831416" cy="9300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095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69B48F1-B1FA-4B77-BD7A-19CE695A70C9}"/>
              </a:ext>
            </a:extLst>
          </p:cNvPr>
          <p:cNvSpPr txBox="1">
            <a:spLocks/>
          </p:cNvSpPr>
          <p:nvPr/>
        </p:nvSpPr>
        <p:spPr>
          <a:xfrm>
            <a:off x="39543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/>
              <a:t>Integrales dobles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36C827-C63C-4005-B95A-D5217E39D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95701" y="1475245"/>
            <a:ext cx="6000750" cy="45434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EC338A1-3B30-41EC-B4FD-349873AE4031}"/>
                  </a:ext>
                </a:extLst>
              </p:cNvPr>
              <p:cNvSpPr/>
              <p:nvPr/>
            </p:nvSpPr>
            <p:spPr>
              <a:xfrm>
                <a:off x="8232794" y="2963968"/>
                <a:ext cx="3282373" cy="941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s-A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d>
                            <m:dPr>
                              <m:ctrlPr>
                                <a:rPr lang="es-A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AR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s-A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  <m:e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s-A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s-AR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AR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d>
                          <m:r>
                            <a:rPr lang="es-AR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EC338A1-3B30-41EC-B4FD-349873AE40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794" y="2963968"/>
                <a:ext cx="3282373" cy="941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733A4-DDFC-4D66-BDD8-1720B47DD6F3}"/>
                  </a:ext>
                </a:extLst>
              </p:cNvPr>
              <p:cNvSpPr/>
              <p:nvPr/>
            </p:nvSpPr>
            <p:spPr>
              <a:xfrm>
                <a:off x="8329048" y="1806163"/>
                <a:ext cx="2831416" cy="930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A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s-A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733A4-DDFC-4D66-BDD8-1720B47DD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048" y="1806163"/>
                <a:ext cx="2831416" cy="9300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422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Introducción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721D58A-2E73-468D-9E10-91DC39BE6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747456"/>
            <a:ext cx="1800225" cy="647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1BFE68-0ED7-4FEF-B311-0B0AF80A51D0}"/>
                  </a:ext>
                </a:extLst>
              </p:cNvPr>
              <p:cNvSpPr txBox="1"/>
              <p:nvPr/>
            </p:nvSpPr>
            <p:spPr>
              <a:xfrm>
                <a:off x="7896225" y="3071306"/>
                <a:ext cx="7892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1BFE68-0ED7-4FEF-B311-0B0AF80A5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25" y="3071306"/>
                <a:ext cx="78925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>
            <a:extLst>
              <a:ext uri="{FF2B5EF4-FFF2-40B4-BE49-F238E27FC236}">
                <a16:creationId xmlns:a16="http://schemas.microsoft.com/office/drawing/2014/main" id="{CF6539EA-621D-4834-A601-E87CF7142C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80322" y="1764431"/>
            <a:ext cx="7134225" cy="377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770A22-9E1E-494A-9485-ACF998279166}"/>
                  </a:ext>
                </a:extLst>
              </p:cNvPr>
              <p:cNvSpPr txBox="1"/>
              <p:nvPr/>
            </p:nvSpPr>
            <p:spPr>
              <a:xfrm>
                <a:off x="7439674" y="2778873"/>
                <a:ext cx="1652953" cy="977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A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770A22-9E1E-494A-9485-ACF998279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674" y="2778873"/>
                <a:ext cx="1652953" cy="9773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3EB295-C146-439D-99F3-FD6A49EBC104}"/>
                  </a:ext>
                </a:extLst>
              </p:cNvPr>
              <p:cNvSpPr txBox="1"/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3EB295-C146-439D-99F3-FD6A49EBC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blipFill>
                <a:blip r:embed="rId13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9E303C-3D97-45C6-AB96-E12463C18C4B}"/>
                  </a:ext>
                </a:extLst>
              </p:cNvPr>
              <p:cNvSpPr txBox="1"/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9E303C-3D97-45C6-AB96-E12463C18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blipFill>
                <a:blip r:embed="rId14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17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69B48F1-B1FA-4B77-BD7A-19CE695A70C9}"/>
              </a:ext>
            </a:extLst>
          </p:cNvPr>
          <p:cNvSpPr txBox="1">
            <a:spLocks/>
          </p:cNvSpPr>
          <p:nvPr/>
        </p:nvSpPr>
        <p:spPr>
          <a:xfrm>
            <a:off x="39543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/>
              <a:t>Integrales dobles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36C827-C63C-4005-B95A-D5217E39D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95701" y="1475245"/>
            <a:ext cx="6000750" cy="45434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EC338A1-3B30-41EC-B4FD-349873AE4031}"/>
                  </a:ext>
                </a:extLst>
              </p:cNvPr>
              <p:cNvSpPr/>
              <p:nvPr/>
            </p:nvSpPr>
            <p:spPr>
              <a:xfrm>
                <a:off x="8232794" y="2963968"/>
                <a:ext cx="3282373" cy="941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s-A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d>
                            <m:dPr>
                              <m:ctrlPr>
                                <a:rPr lang="es-A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AR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s-A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  <m:e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s-A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s-AR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AR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d>
                          <m:r>
                            <a:rPr lang="es-AR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EC338A1-3B30-41EC-B4FD-349873AE40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794" y="2963968"/>
                <a:ext cx="3282373" cy="941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733A4-DDFC-4D66-BDD8-1720B47DD6F3}"/>
                  </a:ext>
                </a:extLst>
              </p:cNvPr>
              <p:cNvSpPr/>
              <p:nvPr/>
            </p:nvSpPr>
            <p:spPr>
              <a:xfrm>
                <a:off x="8329048" y="1806163"/>
                <a:ext cx="2831416" cy="930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A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s-A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s-A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400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733A4-DDFC-4D66-BDD8-1720B47DD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048" y="1806163"/>
                <a:ext cx="2831416" cy="9300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4174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Introducción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6539EA-621D-4834-A601-E87CF714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322" y="1760269"/>
            <a:ext cx="7134225" cy="3895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ECAF4-1BF5-401D-B071-F916286EF403}"/>
                  </a:ext>
                </a:extLst>
              </p:cNvPr>
              <p:cNvSpPr txBox="1"/>
              <p:nvPr/>
            </p:nvSpPr>
            <p:spPr>
              <a:xfrm>
                <a:off x="1156936" y="5659813"/>
                <a:ext cx="2909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ECAF4-1BF5-401D-B071-F916286EF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936" y="5659813"/>
                <a:ext cx="29091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25A9DB-65AE-4DE8-97E4-C1B4610ECB95}"/>
                  </a:ext>
                </a:extLst>
              </p:cNvPr>
              <p:cNvSpPr txBox="1"/>
              <p:nvPr/>
            </p:nvSpPr>
            <p:spPr>
              <a:xfrm>
                <a:off x="6266347" y="5692534"/>
                <a:ext cx="2788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25A9DB-65AE-4DE8-97E4-C1B4610EC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347" y="5692534"/>
                <a:ext cx="27883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22D549-BB8E-4B6E-B8E4-0299CF3E573F}"/>
                  </a:ext>
                </a:extLst>
              </p:cNvPr>
              <p:cNvSpPr txBox="1"/>
              <p:nvPr/>
            </p:nvSpPr>
            <p:spPr>
              <a:xfrm>
                <a:off x="7439674" y="2778873"/>
                <a:ext cx="1652953" cy="977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A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22D549-BB8E-4B6E-B8E4-0299CF3E5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674" y="2778873"/>
                <a:ext cx="1652953" cy="9773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1AABB9-BBCD-4B9A-837E-5D65CB7B8CFE}"/>
                  </a:ext>
                </a:extLst>
              </p:cNvPr>
              <p:cNvSpPr txBox="1"/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1AABB9-BBCD-4B9A-837E-5D65CB7B8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62B135-7699-4AD9-9B44-0F9DE3C31F68}"/>
                  </a:ext>
                </a:extLst>
              </p:cNvPr>
              <p:cNvSpPr txBox="1"/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62B135-7699-4AD9-9B44-0F9DE3C31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blipFill>
                <a:blip r:embed="rId8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109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Introducción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721D58A-2E73-468D-9E10-91DC39BE6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731846"/>
            <a:ext cx="1343674" cy="6477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F6539EA-621D-4834-A601-E87CF7142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0322" y="1760269"/>
            <a:ext cx="7134225" cy="3895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ECAF4-1BF5-401D-B071-F916286EF403}"/>
                  </a:ext>
                </a:extLst>
              </p:cNvPr>
              <p:cNvSpPr txBox="1"/>
              <p:nvPr/>
            </p:nvSpPr>
            <p:spPr>
              <a:xfrm>
                <a:off x="1156936" y="5659813"/>
                <a:ext cx="2909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ECAF4-1BF5-401D-B071-F916286EF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936" y="5659813"/>
                <a:ext cx="29091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25A9DB-65AE-4DE8-97E4-C1B4610ECB95}"/>
                  </a:ext>
                </a:extLst>
              </p:cNvPr>
              <p:cNvSpPr txBox="1"/>
              <p:nvPr/>
            </p:nvSpPr>
            <p:spPr>
              <a:xfrm>
                <a:off x="6266347" y="5692534"/>
                <a:ext cx="2788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25A9DB-65AE-4DE8-97E4-C1B4610EC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347" y="5692534"/>
                <a:ext cx="278832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1E22A7-BDEF-4CC0-B8E7-E91EE01CAAAB}"/>
                  </a:ext>
                </a:extLst>
              </p:cNvPr>
              <p:cNvSpPr txBox="1"/>
              <p:nvPr/>
            </p:nvSpPr>
            <p:spPr>
              <a:xfrm>
                <a:off x="7439674" y="2778873"/>
                <a:ext cx="1652953" cy="977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A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1E22A7-BDEF-4CC0-B8E7-E91EE01CA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674" y="2778873"/>
                <a:ext cx="1652953" cy="9773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FAD355-EA5B-4DD6-A3AC-F51A5FC5BD2A}"/>
                  </a:ext>
                </a:extLst>
              </p:cNvPr>
              <p:cNvSpPr txBox="1"/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FAD355-EA5B-4DD6-A3AC-F51A5FC5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blipFill>
                <a:blip r:embed="rId10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B658E-8F5E-472D-BDDB-FB9CE6AC0751}"/>
                  </a:ext>
                </a:extLst>
              </p:cNvPr>
              <p:cNvSpPr txBox="1"/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2B658E-8F5E-472D-BDDB-FB9CE6AC0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blipFill>
                <a:blip r:embed="rId11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413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Introducción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6539EA-621D-4834-A601-E87CF714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322" y="1760269"/>
            <a:ext cx="7134225" cy="3895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ECAF4-1BF5-401D-B071-F916286EF403}"/>
                  </a:ext>
                </a:extLst>
              </p:cNvPr>
              <p:cNvSpPr txBox="1"/>
              <p:nvPr/>
            </p:nvSpPr>
            <p:spPr>
              <a:xfrm>
                <a:off x="1156936" y="5659813"/>
                <a:ext cx="2909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ECAF4-1BF5-401D-B071-F916286EF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936" y="5659813"/>
                <a:ext cx="29091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25A9DB-65AE-4DE8-97E4-C1B4610ECB95}"/>
                  </a:ext>
                </a:extLst>
              </p:cNvPr>
              <p:cNvSpPr txBox="1"/>
              <p:nvPr/>
            </p:nvSpPr>
            <p:spPr>
              <a:xfrm>
                <a:off x="6266347" y="5692534"/>
                <a:ext cx="2788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25A9DB-65AE-4DE8-97E4-C1B4610EC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347" y="5692534"/>
                <a:ext cx="27883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1E22A7-BDEF-4CC0-B8E7-E91EE01CAAAB}"/>
                  </a:ext>
                </a:extLst>
              </p:cNvPr>
              <p:cNvSpPr txBox="1"/>
              <p:nvPr/>
            </p:nvSpPr>
            <p:spPr>
              <a:xfrm>
                <a:off x="7380405" y="2778873"/>
                <a:ext cx="2984984" cy="977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A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1E22A7-BDEF-4CC0-B8E7-E91EE01CA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405" y="2778873"/>
                <a:ext cx="2984984" cy="9773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C2B3C3A1-7B0A-47F3-865D-577F2E8804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32281" y="3327353"/>
            <a:ext cx="151294" cy="216539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881D0AF-9D20-404B-8E8C-FAC9A1396F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96000" y="2731846"/>
            <a:ext cx="1343674" cy="647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277049-21E9-44B7-8D5B-EB9C73C5554A}"/>
                  </a:ext>
                </a:extLst>
              </p:cNvPr>
              <p:cNvSpPr txBox="1"/>
              <p:nvPr/>
            </p:nvSpPr>
            <p:spPr>
              <a:xfrm>
                <a:off x="2544759" y="5601847"/>
                <a:ext cx="321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277049-21E9-44B7-8D5B-EB9C73C55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759" y="5601847"/>
                <a:ext cx="321178" cy="276999"/>
              </a:xfrm>
              <a:prstGeom prst="rect">
                <a:avLst/>
              </a:prstGeom>
              <a:blipFill>
                <a:blip r:embed="rId19"/>
                <a:stretch>
                  <a:fillRect l="-15094" r="-943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32B0BE-263E-4B57-91B0-E0AC36BE9061}"/>
              </a:ext>
            </a:extLst>
          </p:cNvPr>
          <p:cNvCxnSpPr/>
          <p:nvPr/>
        </p:nvCxnSpPr>
        <p:spPr>
          <a:xfrm flipH="1">
            <a:off x="924025" y="3340053"/>
            <a:ext cx="170174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D4CE4C-574C-4208-8E4B-2377E4C0A914}"/>
                  </a:ext>
                </a:extLst>
              </p:cNvPr>
              <p:cNvSpPr txBox="1"/>
              <p:nvPr/>
            </p:nvSpPr>
            <p:spPr>
              <a:xfrm>
                <a:off x="254308" y="3152001"/>
                <a:ext cx="607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D4CE4C-574C-4208-8E4B-2377E4C0A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08" y="3152001"/>
                <a:ext cx="607154" cy="276999"/>
              </a:xfrm>
              <a:prstGeom prst="rect">
                <a:avLst/>
              </a:prstGeom>
              <a:blipFill>
                <a:blip r:embed="rId20"/>
                <a:stretch>
                  <a:fillRect l="-13131" t="-2174" r="-1515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8783FE-A4A0-4401-BE35-2A5CFE75DCDB}"/>
                  </a:ext>
                </a:extLst>
              </p:cNvPr>
              <p:cNvSpPr txBox="1"/>
              <p:nvPr/>
            </p:nvSpPr>
            <p:spPr>
              <a:xfrm>
                <a:off x="7439674" y="3170023"/>
                <a:ext cx="27805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A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A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A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8783FE-A4A0-4401-BE35-2A5CFE75D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674" y="3170023"/>
                <a:ext cx="2780569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CA65B71-6585-4314-90DC-7D952776F27F}"/>
                  </a:ext>
                </a:extLst>
              </p:cNvPr>
              <p:cNvSpPr txBox="1"/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CA65B71-6585-4314-90DC-7D952776F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blipFill>
                <a:blip r:embed="rId1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1631CD-7ADD-4AF9-A7F7-44E570704EC9}"/>
                  </a:ext>
                </a:extLst>
              </p:cNvPr>
              <p:cNvSpPr txBox="1"/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1631CD-7ADD-4AF9-A7F7-44E570704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blipFill>
                <a:blip r:embed="rId18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781D1C0B-7916-43D6-883E-854BCDE82D1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79599" y="5486397"/>
            <a:ext cx="4733925" cy="1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9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4" grpId="1"/>
      <p:bldP spid="13" grpId="0"/>
      <p:bldP spid="13" grpId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Introducción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6539EA-621D-4834-A601-E87CF714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322" y="1760269"/>
            <a:ext cx="7134225" cy="3895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ECAF4-1BF5-401D-B071-F916286EF403}"/>
                  </a:ext>
                </a:extLst>
              </p:cNvPr>
              <p:cNvSpPr txBox="1"/>
              <p:nvPr/>
            </p:nvSpPr>
            <p:spPr>
              <a:xfrm>
                <a:off x="1156936" y="5659813"/>
                <a:ext cx="2909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ECAF4-1BF5-401D-B071-F916286EF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936" y="5659813"/>
                <a:ext cx="29091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25A9DB-65AE-4DE8-97E4-C1B4610ECB95}"/>
                  </a:ext>
                </a:extLst>
              </p:cNvPr>
              <p:cNvSpPr txBox="1"/>
              <p:nvPr/>
            </p:nvSpPr>
            <p:spPr>
              <a:xfrm>
                <a:off x="6266347" y="5692534"/>
                <a:ext cx="2788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25A9DB-65AE-4DE8-97E4-C1B4610EC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347" y="5692534"/>
                <a:ext cx="27883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F098E7-9EB7-4F9B-AE1D-C2133EF911BF}"/>
                  </a:ext>
                </a:extLst>
              </p:cNvPr>
              <p:cNvSpPr txBox="1"/>
              <p:nvPr/>
            </p:nvSpPr>
            <p:spPr>
              <a:xfrm>
                <a:off x="7503174" y="3170023"/>
                <a:ext cx="26888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A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A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A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F098E7-9EB7-4F9B-AE1D-C2133EF91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74" y="3170023"/>
                <a:ext cx="2688878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9198B99-8F35-4A21-B6D1-FC8B096ED778}"/>
                  </a:ext>
                </a:extLst>
              </p:cNvPr>
              <p:cNvSpPr txBox="1"/>
              <p:nvPr/>
            </p:nvSpPr>
            <p:spPr>
              <a:xfrm>
                <a:off x="7503174" y="2797356"/>
                <a:ext cx="3172728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A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s-AR" sz="28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s-A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A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s-A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A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A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A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9198B99-8F35-4A21-B6D1-FC8B096ED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74" y="2797356"/>
                <a:ext cx="3172728" cy="11762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550886C-804B-498C-9894-2337BD970DCE}"/>
                  </a:ext>
                </a:extLst>
              </p:cNvPr>
              <p:cNvSpPr txBox="1"/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550886C-804B-498C-9894-2337BD970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blipFill>
                <a:blip r:embed="rId1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88C1E8-1D7F-4D8E-8008-BB75F5768AE3}"/>
                  </a:ext>
                </a:extLst>
              </p:cNvPr>
              <p:cNvSpPr txBox="1"/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88C1E8-1D7F-4D8E-8008-BB75F5768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blipFill>
                <a:blip r:embed="rId15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88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Introducción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6539EA-621D-4834-A601-E87CF714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322" y="1760269"/>
            <a:ext cx="7134225" cy="3895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ECAF4-1BF5-401D-B071-F916286EF403}"/>
                  </a:ext>
                </a:extLst>
              </p:cNvPr>
              <p:cNvSpPr txBox="1"/>
              <p:nvPr/>
            </p:nvSpPr>
            <p:spPr>
              <a:xfrm>
                <a:off x="1156936" y="5659813"/>
                <a:ext cx="2909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ECAF4-1BF5-401D-B071-F916286EF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936" y="5659813"/>
                <a:ext cx="29091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25A9DB-65AE-4DE8-97E4-C1B4610ECB95}"/>
                  </a:ext>
                </a:extLst>
              </p:cNvPr>
              <p:cNvSpPr txBox="1"/>
              <p:nvPr/>
            </p:nvSpPr>
            <p:spPr>
              <a:xfrm>
                <a:off x="6266347" y="5692534"/>
                <a:ext cx="2788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25A9DB-65AE-4DE8-97E4-C1B4610EC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347" y="5692534"/>
                <a:ext cx="27883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24357-3716-4A89-908F-002BD4DD2920}"/>
                  </a:ext>
                </a:extLst>
              </p:cNvPr>
              <p:cNvSpPr/>
              <p:nvPr/>
            </p:nvSpPr>
            <p:spPr>
              <a:xfrm>
                <a:off x="6881650" y="2794723"/>
                <a:ext cx="4198970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A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s-A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s-AR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A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8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A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A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A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s-AR" sz="2800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A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s-A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A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A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A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24357-3716-4A89-908F-002BD4DD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650" y="2794723"/>
                <a:ext cx="4198970" cy="1268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178CF1-F303-4809-BBFF-E8E52CADEE73}"/>
                  </a:ext>
                </a:extLst>
              </p:cNvPr>
              <p:cNvSpPr txBox="1"/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178CF1-F303-4809-BBFF-E8E52CADE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4E8D36-486A-47DE-A6C6-2765831AEB94}"/>
                  </a:ext>
                </a:extLst>
              </p:cNvPr>
              <p:cNvSpPr txBox="1"/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4E8D36-486A-47DE-A6C6-2765831AE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blipFill>
                <a:blip r:embed="rId8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>
            <a:extLst>
              <a:ext uri="{FF2B5EF4-FFF2-40B4-BE49-F238E27FC236}">
                <a16:creationId xmlns:a16="http://schemas.microsoft.com/office/drawing/2014/main" id="{2B14D45E-E511-44CD-A46E-24C0E56511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4268" y="4751574"/>
            <a:ext cx="3712788" cy="21283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79A4675-E2E9-4FAA-AB02-6DAAE998306C}"/>
              </a:ext>
            </a:extLst>
          </p:cNvPr>
          <p:cNvGrpSpPr/>
          <p:nvPr/>
        </p:nvGrpSpPr>
        <p:grpSpPr>
          <a:xfrm>
            <a:off x="7679177" y="4966293"/>
            <a:ext cx="3491015" cy="302399"/>
            <a:chOff x="7679177" y="4966293"/>
            <a:chExt cx="3491015" cy="302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B59840F-29C3-4713-891F-A33DCB006F1B}"/>
                    </a:ext>
                  </a:extLst>
                </p:cNvPr>
                <p:cNvSpPr txBox="1"/>
                <p:nvPr/>
              </p:nvSpPr>
              <p:spPr>
                <a:xfrm>
                  <a:off x="7679177" y="4966293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B59840F-29C3-4713-891F-A33DCB006F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9177" y="4966293"/>
                  <a:ext cx="27610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3333" r="-6667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F6616EE-B026-4A92-B9CE-02B5C8FEF411}"/>
                    </a:ext>
                  </a:extLst>
                </p:cNvPr>
                <p:cNvSpPr txBox="1"/>
                <p:nvPr/>
              </p:nvSpPr>
              <p:spPr>
                <a:xfrm>
                  <a:off x="8064896" y="4967660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F6616EE-B026-4A92-B9CE-02B5C8FEF4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4896" y="4967660"/>
                  <a:ext cx="28142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D5F9AA1-39A2-4039-AE6D-9E39636B9F46}"/>
                    </a:ext>
                  </a:extLst>
                </p:cNvPr>
                <p:cNvSpPr txBox="1"/>
                <p:nvPr/>
              </p:nvSpPr>
              <p:spPr>
                <a:xfrm>
                  <a:off x="10263633" y="4966293"/>
                  <a:ext cx="5151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D5F9AA1-39A2-4039-AE6D-9E39636B9F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3633" y="4966293"/>
                  <a:ext cx="51514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5952" r="-476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F61914D-65C2-4148-99ED-70B2EEA9A322}"/>
                    </a:ext>
                  </a:extLst>
                </p:cNvPr>
                <p:cNvSpPr txBox="1"/>
                <p:nvPr/>
              </p:nvSpPr>
              <p:spPr>
                <a:xfrm>
                  <a:off x="8455937" y="4966293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F61914D-65C2-4148-99ED-70B2EEA9A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5937" y="4966293"/>
                  <a:ext cx="28142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3043" r="-8696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DEEEAE8-0173-4E68-A1B4-7BF10373DC34}"/>
                    </a:ext>
                  </a:extLst>
                </p:cNvPr>
                <p:cNvSpPr txBox="1"/>
                <p:nvPr/>
              </p:nvSpPr>
              <p:spPr>
                <a:xfrm>
                  <a:off x="10874663" y="4991693"/>
                  <a:ext cx="2955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A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DEEEAE8-0173-4E68-A1B4-7BF10373DC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4663" y="4991693"/>
                  <a:ext cx="295529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0417" r="-416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6767AB-A99D-48A4-8C06-027AD13D486B}"/>
                  </a:ext>
                </a:extLst>
              </p:cNvPr>
              <p:cNvSpPr txBox="1"/>
              <p:nvPr/>
            </p:nvSpPr>
            <p:spPr>
              <a:xfrm>
                <a:off x="8687664" y="4335134"/>
                <a:ext cx="15259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=[1 2 3…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6767AB-A99D-48A4-8C06-027AD13D4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664" y="4335134"/>
                <a:ext cx="1525995" cy="276999"/>
              </a:xfrm>
              <a:prstGeom prst="rect">
                <a:avLst/>
              </a:prstGeom>
              <a:blipFill>
                <a:blip r:embed="rId16"/>
                <a:stretch>
                  <a:fillRect l="-1600" t="-2174" r="-3600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E738B1-6544-4A56-A7ED-8EAADA2873FC}"/>
                  </a:ext>
                </a:extLst>
              </p:cNvPr>
              <p:cNvSpPr txBox="1"/>
              <p:nvPr/>
            </p:nvSpPr>
            <p:spPr>
              <a:xfrm>
                <a:off x="8477638" y="5444485"/>
                <a:ext cx="19460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b="0" dirty="0"/>
                  <a:t>x</a:t>
                </a:r>
                <a14:m>
                  <m:oMath xmlns:m="http://schemas.openxmlformats.org/officeDocument/2006/math">
                    <m:r>
                      <a:rPr lang="es-A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AR" b="0" i="1" smtClean="0">
                        <a:latin typeface="Cambria Math" panose="02040503050406030204" pitchFamily="18" charset="0"/>
                      </a:rPr>
                      <m:t>=[0.5    1    1.5…]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E738B1-6544-4A56-A7ED-8EAADA287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638" y="5444485"/>
                <a:ext cx="1946046" cy="276999"/>
              </a:xfrm>
              <a:prstGeom prst="rect">
                <a:avLst/>
              </a:prstGeom>
              <a:blipFill>
                <a:blip r:embed="rId18"/>
                <a:stretch>
                  <a:fillRect l="-7524" t="-28261" r="-470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32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5" grpId="1"/>
      <p:bldP spid="23" grpId="0"/>
      <p:bldP spid="2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1B3-3BE2-4CB0-95E0-9B06543B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0"/>
            <a:ext cx="10515600" cy="1325563"/>
          </a:xfrm>
        </p:spPr>
        <p:txBody>
          <a:bodyPr/>
          <a:lstStyle/>
          <a:p>
            <a:r>
              <a:rPr lang="es-AR" dirty="0"/>
              <a:t>Introducción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6539EA-621D-4834-A601-E87CF714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322" y="1760269"/>
            <a:ext cx="7134225" cy="3895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ECAF4-1BF5-401D-B071-F916286EF403}"/>
                  </a:ext>
                </a:extLst>
              </p:cNvPr>
              <p:cNvSpPr txBox="1"/>
              <p:nvPr/>
            </p:nvSpPr>
            <p:spPr>
              <a:xfrm>
                <a:off x="1156936" y="5659813"/>
                <a:ext cx="2909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ECAF4-1BF5-401D-B071-F916286EF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936" y="5659813"/>
                <a:ext cx="29091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25A9DB-65AE-4DE8-97E4-C1B4610ECB95}"/>
                  </a:ext>
                </a:extLst>
              </p:cNvPr>
              <p:cNvSpPr txBox="1"/>
              <p:nvPr/>
            </p:nvSpPr>
            <p:spPr>
              <a:xfrm>
                <a:off x="6266347" y="5692534"/>
                <a:ext cx="2788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25A9DB-65AE-4DE8-97E4-C1B4610EC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347" y="5692534"/>
                <a:ext cx="27883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F59B66-578A-485A-BBB2-E99707C83D86}"/>
                  </a:ext>
                </a:extLst>
              </p:cNvPr>
              <p:cNvSpPr txBox="1"/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F59B66-578A-485A-BBB2-E99707C83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/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127B6-285D-42E5-B952-2A56B6DCB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814" y="5532435"/>
                <a:ext cx="241733" cy="369332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/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4C062-F36A-40A8-BE95-2829CC46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2" y="1571784"/>
                <a:ext cx="245708" cy="369332"/>
              </a:xfrm>
              <a:prstGeom prst="rect">
                <a:avLst/>
              </a:prstGeom>
              <a:blipFill>
                <a:blip r:embed="rId8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79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3390</TotalTime>
  <Words>526</Words>
  <Application>Microsoft Office PowerPoint</Application>
  <PresentationFormat>Widescreen</PresentationFormat>
  <Paragraphs>212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PowerPoint Presentation</vt:lpstr>
      <vt:lpstr>Agenda:  - Introducción  - Metodos de integración  -Errores  -Intregrales dobles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Métodos de integración</vt:lpstr>
      <vt:lpstr>Métodos de integración</vt:lpstr>
      <vt:lpstr>Métodos de integración</vt:lpstr>
      <vt:lpstr>Métodos de integración</vt:lpstr>
      <vt:lpstr>Métodos de integración</vt:lpstr>
      <vt:lpstr>Métodos de integración</vt:lpstr>
      <vt:lpstr>Métodos de integración</vt:lpstr>
      <vt:lpstr>Métodos de integración</vt:lpstr>
      <vt:lpstr>Métodos de integración</vt:lpstr>
      <vt:lpstr>Métodos de integración</vt:lpstr>
      <vt:lpstr>Métodos de integración</vt:lpstr>
      <vt:lpstr>Métodos de integración</vt:lpstr>
      <vt:lpstr>Métodos de integración</vt:lpstr>
      <vt:lpstr>Métodos de integración</vt:lpstr>
      <vt:lpstr>https://public.flourish.studio/visualisation/2476867/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Portillo</dc:creator>
  <cp:lastModifiedBy>Javier Portillo</cp:lastModifiedBy>
  <cp:revision>30</cp:revision>
  <dcterms:created xsi:type="dcterms:W3CDTF">2020-05-18T04:59:12Z</dcterms:created>
  <dcterms:modified xsi:type="dcterms:W3CDTF">2020-05-20T13:32:20Z</dcterms:modified>
</cp:coreProperties>
</file>